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2"/>
  </p:notesMasterIdLst>
  <p:handoutMasterIdLst>
    <p:handoutMasterId r:id="rId23"/>
  </p:handoutMasterIdLst>
  <p:sldIdLst>
    <p:sldId id="256" r:id="rId2"/>
    <p:sldId id="333" r:id="rId3"/>
    <p:sldId id="336" r:id="rId4"/>
    <p:sldId id="337" r:id="rId5"/>
    <p:sldId id="334" r:id="rId6"/>
    <p:sldId id="335" r:id="rId7"/>
    <p:sldId id="370" r:id="rId8"/>
    <p:sldId id="371" r:id="rId9"/>
    <p:sldId id="340" r:id="rId10"/>
    <p:sldId id="341" r:id="rId11"/>
    <p:sldId id="343" r:id="rId12"/>
    <p:sldId id="366" r:id="rId13"/>
    <p:sldId id="367" r:id="rId14"/>
    <p:sldId id="373" r:id="rId15"/>
    <p:sldId id="375" r:id="rId16"/>
    <p:sldId id="368" r:id="rId17"/>
    <p:sldId id="369" r:id="rId18"/>
    <p:sldId id="350" r:id="rId19"/>
    <p:sldId id="363" r:id="rId20"/>
    <p:sldId id="269" r:id="rId21"/>
  </p:sldIdLst>
  <p:sldSz cx="9144000" cy="6858000" type="screen4x3"/>
  <p:notesSz cx="6858000" cy="968692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modifyVerifier cryptProviderType="rsaFull" cryptAlgorithmClass="hash" cryptAlgorithmType="typeAny" cryptAlgorithmSid="4" spinCount="100000" saltData="/csLTzLs3utyd/tJu4Cwlw==" hashData="aj3BVc3CEedha4gXJPGHYotAYrI="/>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94629"/>
  </p:normalViewPr>
  <p:slideViewPr>
    <p:cSldViewPr>
      <p:cViewPr varScale="1">
        <p:scale>
          <a:sx n="92" d="100"/>
          <a:sy n="92" d="100"/>
        </p:scale>
        <p:origin x="-120" y="-8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004" cy="483820"/>
          </a:xfrm>
          <a:prstGeom prst="rect">
            <a:avLst/>
          </a:prstGeom>
        </p:spPr>
        <p:txBody>
          <a:bodyPr vert="horz" lIns="87270" tIns="43635" rIns="87270" bIns="43635" rtlCol="0"/>
          <a:lstStyle>
            <a:lvl1pPr algn="l">
              <a:defRPr sz="1100"/>
            </a:lvl1pPr>
          </a:lstStyle>
          <a:p>
            <a:endParaRPr lang="en-GB"/>
          </a:p>
        </p:txBody>
      </p:sp>
      <p:sp>
        <p:nvSpPr>
          <p:cNvPr id="3" name="Date Placeholder 2"/>
          <p:cNvSpPr>
            <a:spLocks noGrp="1"/>
          </p:cNvSpPr>
          <p:nvPr>
            <p:ph type="dt" sz="quarter" idx="1"/>
          </p:nvPr>
        </p:nvSpPr>
        <p:spPr>
          <a:xfrm>
            <a:off x="3884463" y="1"/>
            <a:ext cx="2972004" cy="483820"/>
          </a:xfrm>
          <a:prstGeom prst="rect">
            <a:avLst/>
          </a:prstGeom>
        </p:spPr>
        <p:txBody>
          <a:bodyPr vert="horz" lIns="87270" tIns="43635" rIns="87270" bIns="43635" rtlCol="0"/>
          <a:lstStyle>
            <a:lvl1pPr algn="r">
              <a:defRPr sz="1100"/>
            </a:lvl1pPr>
          </a:lstStyle>
          <a:p>
            <a:fld id="{88388A43-CC67-49FC-BE07-A97BB927B031}" type="datetimeFigureOut">
              <a:rPr lang="en-GB" smtClean="0"/>
              <a:t>15/02/18</a:t>
            </a:fld>
            <a:endParaRPr lang="en-GB"/>
          </a:p>
        </p:txBody>
      </p:sp>
      <p:sp>
        <p:nvSpPr>
          <p:cNvPr id="4" name="Footer Placeholder 3"/>
          <p:cNvSpPr>
            <a:spLocks noGrp="1"/>
          </p:cNvSpPr>
          <p:nvPr>
            <p:ph type="ftr" sz="quarter" idx="2"/>
          </p:nvPr>
        </p:nvSpPr>
        <p:spPr>
          <a:xfrm>
            <a:off x="1" y="9201602"/>
            <a:ext cx="2972004" cy="483820"/>
          </a:xfrm>
          <a:prstGeom prst="rect">
            <a:avLst/>
          </a:prstGeom>
        </p:spPr>
        <p:txBody>
          <a:bodyPr vert="horz" lIns="87270" tIns="43635" rIns="87270" bIns="43635" rtlCol="0" anchor="b"/>
          <a:lstStyle>
            <a:lvl1pPr algn="l">
              <a:defRPr sz="1100"/>
            </a:lvl1pPr>
          </a:lstStyle>
          <a:p>
            <a:endParaRPr lang="en-GB"/>
          </a:p>
        </p:txBody>
      </p:sp>
      <p:sp>
        <p:nvSpPr>
          <p:cNvPr id="5" name="Slide Number Placeholder 4"/>
          <p:cNvSpPr>
            <a:spLocks noGrp="1"/>
          </p:cNvSpPr>
          <p:nvPr>
            <p:ph type="sldNum" sz="quarter" idx="3"/>
          </p:nvPr>
        </p:nvSpPr>
        <p:spPr>
          <a:xfrm>
            <a:off x="3884463" y="9201602"/>
            <a:ext cx="2972004" cy="483820"/>
          </a:xfrm>
          <a:prstGeom prst="rect">
            <a:avLst/>
          </a:prstGeom>
        </p:spPr>
        <p:txBody>
          <a:bodyPr vert="horz" lIns="87270" tIns="43635" rIns="87270" bIns="43635" rtlCol="0" anchor="b"/>
          <a:lstStyle>
            <a:lvl1pPr algn="r">
              <a:defRPr sz="1100"/>
            </a:lvl1pPr>
          </a:lstStyle>
          <a:p>
            <a:fld id="{E53BDD50-FE26-4F3D-BBBF-09C70C46A3BC}" type="slidenum">
              <a:rPr lang="en-GB" smtClean="0"/>
              <a:t>‹#›</a:t>
            </a:fld>
            <a:endParaRPr lang="en-GB"/>
          </a:p>
        </p:txBody>
      </p:sp>
    </p:spTree>
    <p:extLst>
      <p:ext uri="{BB962C8B-B14F-4D97-AF65-F5344CB8AC3E}">
        <p14:creationId xmlns:p14="http://schemas.microsoft.com/office/powerpoint/2010/main" val="2844272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2004" cy="483819"/>
          </a:xfrm>
          <a:prstGeom prst="rect">
            <a:avLst/>
          </a:prstGeom>
          <a:noFill/>
          <a:ln>
            <a:noFill/>
          </a:ln>
        </p:spPr>
        <p:txBody>
          <a:bodyPr lIns="87256" tIns="87256" rIns="87256" bIns="87256" anchor="t" anchorCtr="0"/>
          <a:lstStyle>
            <a:lvl1pPr marL="0" marR="0" indent="0" algn="l" rtl="0">
              <a:lnSpc>
                <a:spcPct val="100000"/>
              </a:lnSpc>
              <a:spcBef>
                <a:spcPts val="0"/>
              </a:spcBef>
              <a:spcAft>
                <a:spcPts val="0"/>
              </a:spcAft>
              <a:defRPr/>
            </a:lvl1pPr>
            <a:lvl2pPr marL="436352" marR="0" indent="0" algn="l" rtl="0">
              <a:lnSpc>
                <a:spcPct val="100000"/>
              </a:lnSpc>
              <a:spcBef>
                <a:spcPts val="0"/>
              </a:spcBef>
              <a:spcAft>
                <a:spcPts val="0"/>
              </a:spcAft>
              <a:defRPr/>
            </a:lvl2pPr>
            <a:lvl3pPr marL="872703" marR="0" indent="0" algn="l" rtl="0">
              <a:lnSpc>
                <a:spcPct val="100000"/>
              </a:lnSpc>
              <a:spcBef>
                <a:spcPts val="0"/>
              </a:spcBef>
              <a:spcAft>
                <a:spcPts val="0"/>
              </a:spcAft>
              <a:defRPr/>
            </a:lvl3pPr>
            <a:lvl4pPr marL="1309055" marR="0" indent="0" algn="l" rtl="0">
              <a:lnSpc>
                <a:spcPct val="100000"/>
              </a:lnSpc>
              <a:spcBef>
                <a:spcPts val="0"/>
              </a:spcBef>
              <a:spcAft>
                <a:spcPts val="0"/>
              </a:spcAft>
              <a:defRPr/>
            </a:lvl4pPr>
            <a:lvl5pPr marL="1745407" marR="0" indent="0" algn="l" rtl="0">
              <a:lnSpc>
                <a:spcPct val="100000"/>
              </a:lnSpc>
              <a:spcBef>
                <a:spcPts val="0"/>
              </a:spcBef>
              <a:spcAft>
                <a:spcPts val="0"/>
              </a:spcAft>
              <a:defRPr/>
            </a:lvl5pPr>
            <a:lvl6pPr marL="2181758" marR="0" indent="0" algn="l" rtl="0">
              <a:lnSpc>
                <a:spcPct val="100000"/>
              </a:lnSpc>
              <a:spcBef>
                <a:spcPts val="0"/>
              </a:spcBef>
              <a:spcAft>
                <a:spcPts val="0"/>
              </a:spcAft>
              <a:defRPr/>
            </a:lvl6pPr>
            <a:lvl7pPr marL="3054462" marR="0" indent="0" algn="l" rtl="0">
              <a:lnSpc>
                <a:spcPct val="100000"/>
              </a:lnSpc>
              <a:spcBef>
                <a:spcPts val="0"/>
              </a:spcBef>
              <a:spcAft>
                <a:spcPts val="0"/>
              </a:spcAft>
              <a:defRPr/>
            </a:lvl7pPr>
            <a:lvl8pPr marL="4363517" marR="0" indent="0" algn="l" rtl="0">
              <a:lnSpc>
                <a:spcPct val="100000"/>
              </a:lnSpc>
              <a:spcBef>
                <a:spcPts val="0"/>
              </a:spcBef>
              <a:spcAft>
                <a:spcPts val="0"/>
              </a:spcAft>
              <a:defRPr/>
            </a:lvl8pPr>
            <a:lvl9pPr marL="6108924"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884461" y="0"/>
            <a:ext cx="2972004" cy="483819"/>
          </a:xfrm>
          <a:prstGeom prst="rect">
            <a:avLst/>
          </a:prstGeom>
          <a:noFill/>
          <a:ln>
            <a:noFill/>
          </a:ln>
        </p:spPr>
        <p:txBody>
          <a:bodyPr lIns="87256" tIns="87256" rIns="87256" bIns="87256" anchor="t" anchorCtr="0"/>
          <a:lstStyle>
            <a:lvl1pPr marL="0" marR="0" indent="0" algn="l" rtl="0">
              <a:lnSpc>
                <a:spcPct val="100000"/>
              </a:lnSpc>
              <a:spcBef>
                <a:spcPts val="0"/>
              </a:spcBef>
              <a:spcAft>
                <a:spcPts val="0"/>
              </a:spcAft>
              <a:defRPr/>
            </a:lvl1pPr>
            <a:lvl2pPr marL="436352" marR="0" indent="0" algn="l" rtl="0">
              <a:lnSpc>
                <a:spcPct val="100000"/>
              </a:lnSpc>
              <a:spcBef>
                <a:spcPts val="0"/>
              </a:spcBef>
              <a:spcAft>
                <a:spcPts val="0"/>
              </a:spcAft>
              <a:defRPr/>
            </a:lvl2pPr>
            <a:lvl3pPr marL="872703" marR="0" indent="0" algn="l" rtl="0">
              <a:lnSpc>
                <a:spcPct val="100000"/>
              </a:lnSpc>
              <a:spcBef>
                <a:spcPts val="0"/>
              </a:spcBef>
              <a:spcAft>
                <a:spcPts val="0"/>
              </a:spcAft>
              <a:defRPr/>
            </a:lvl3pPr>
            <a:lvl4pPr marL="1309055" marR="0" indent="0" algn="l" rtl="0">
              <a:lnSpc>
                <a:spcPct val="100000"/>
              </a:lnSpc>
              <a:spcBef>
                <a:spcPts val="0"/>
              </a:spcBef>
              <a:spcAft>
                <a:spcPts val="0"/>
              </a:spcAft>
              <a:defRPr/>
            </a:lvl4pPr>
            <a:lvl5pPr marL="1745407" marR="0" indent="0" algn="l" rtl="0">
              <a:lnSpc>
                <a:spcPct val="100000"/>
              </a:lnSpc>
              <a:spcBef>
                <a:spcPts val="0"/>
              </a:spcBef>
              <a:spcAft>
                <a:spcPts val="0"/>
              </a:spcAft>
              <a:defRPr/>
            </a:lvl5pPr>
            <a:lvl6pPr marL="2181758" marR="0" indent="0" algn="l" rtl="0">
              <a:lnSpc>
                <a:spcPct val="100000"/>
              </a:lnSpc>
              <a:spcBef>
                <a:spcPts val="0"/>
              </a:spcBef>
              <a:spcAft>
                <a:spcPts val="0"/>
              </a:spcAft>
              <a:defRPr/>
            </a:lvl6pPr>
            <a:lvl7pPr marL="3054462" marR="0" indent="0" algn="l" rtl="0">
              <a:lnSpc>
                <a:spcPct val="100000"/>
              </a:lnSpc>
              <a:spcBef>
                <a:spcPts val="0"/>
              </a:spcBef>
              <a:spcAft>
                <a:spcPts val="0"/>
              </a:spcAft>
              <a:defRPr/>
            </a:lvl7pPr>
            <a:lvl8pPr marL="4363517" marR="0" indent="0" algn="l" rtl="0">
              <a:lnSpc>
                <a:spcPct val="100000"/>
              </a:lnSpc>
              <a:spcBef>
                <a:spcPts val="0"/>
              </a:spcBef>
              <a:spcAft>
                <a:spcPts val="0"/>
              </a:spcAft>
              <a:defRPr/>
            </a:lvl8pPr>
            <a:lvl9pPr marL="6108924"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008063" y="727075"/>
            <a:ext cx="4843462" cy="3632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687027" y="4600801"/>
            <a:ext cx="5485478" cy="4358890"/>
          </a:xfrm>
          <a:prstGeom prst="rect">
            <a:avLst/>
          </a:prstGeom>
          <a:noFill/>
          <a:ln>
            <a:noFill/>
          </a:ln>
        </p:spPr>
        <p:txBody>
          <a:bodyPr lIns="87256" tIns="87256" rIns="87256" bIns="87256"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9201602"/>
            <a:ext cx="2972004" cy="483819"/>
          </a:xfrm>
          <a:prstGeom prst="rect">
            <a:avLst/>
          </a:prstGeom>
          <a:noFill/>
          <a:ln>
            <a:noFill/>
          </a:ln>
        </p:spPr>
        <p:txBody>
          <a:bodyPr lIns="87256" tIns="87256" rIns="87256" bIns="87256" anchor="b" anchorCtr="0"/>
          <a:lstStyle>
            <a:lvl1pPr marL="0" marR="0" indent="0" algn="l" rtl="0">
              <a:lnSpc>
                <a:spcPct val="100000"/>
              </a:lnSpc>
              <a:spcBef>
                <a:spcPts val="0"/>
              </a:spcBef>
              <a:spcAft>
                <a:spcPts val="0"/>
              </a:spcAft>
              <a:defRPr/>
            </a:lvl1pPr>
            <a:lvl2pPr marL="436352" marR="0" indent="0" algn="l" rtl="0">
              <a:lnSpc>
                <a:spcPct val="100000"/>
              </a:lnSpc>
              <a:spcBef>
                <a:spcPts val="0"/>
              </a:spcBef>
              <a:spcAft>
                <a:spcPts val="0"/>
              </a:spcAft>
              <a:defRPr/>
            </a:lvl2pPr>
            <a:lvl3pPr marL="872703" marR="0" indent="0" algn="l" rtl="0">
              <a:lnSpc>
                <a:spcPct val="100000"/>
              </a:lnSpc>
              <a:spcBef>
                <a:spcPts val="0"/>
              </a:spcBef>
              <a:spcAft>
                <a:spcPts val="0"/>
              </a:spcAft>
              <a:defRPr/>
            </a:lvl3pPr>
            <a:lvl4pPr marL="1309055" marR="0" indent="0" algn="l" rtl="0">
              <a:lnSpc>
                <a:spcPct val="100000"/>
              </a:lnSpc>
              <a:spcBef>
                <a:spcPts val="0"/>
              </a:spcBef>
              <a:spcAft>
                <a:spcPts val="0"/>
              </a:spcAft>
              <a:defRPr/>
            </a:lvl4pPr>
            <a:lvl5pPr marL="1745407" marR="0" indent="0" algn="l" rtl="0">
              <a:lnSpc>
                <a:spcPct val="100000"/>
              </a:lnSpc>
              <a:spcBef>
                <a:spcPts val="0"/>
              </a:spcBef>
              <a:spcAft>
                <a:spcPts val="0"/>
              </a:spcAft>
              <a:defRPr/>
            </a:lvl5pPr>
            <a:lvl6pPr marL="2181758" marR="0" indent="0" algn="l" rtl="0">
              <a:lnSpc>
                <a:spcPct val="100000"/>
              </a:lnSpc>
              <a:spcBef>
                <a:spcPts val="0"/>
              </a:spcBef>
              <a:spcAft>
                <a:spcPts val="0"/>
              </a:spcAft>
              <a:defRPr/>
            </a:lvl6pPr>
            <a:lvl7pPr marL="3054462" marR="0" indent="0" algn="l" rtl="0">
              <a:lnSpc>
                <a:spcPct val="100000"/>
              </a:lnSpc>
              <a:spcBef>
                <a:spcPts val="0"/>
              </a:spcBef>
              <a:spcAft>
                <a:spcPts val="0"/>
              </a:spcAft>
              <a:defRPr/>
            </a:lvl7pPr>
            <a:lvl8pPr marL="4363517" marR="0" indent="0" algn="l" rtl="0">
              <a:lnSpc>
                <a:spcPct val="100000"/>
              </a:lnSpc>
              <a:spcBef>
                <a:spcPts val="0"/>
              </a:spcBef>
              <a:spcAft>
                <a:spcPts val="0"/>
              </a:spcAft>
              <a:defRPr/>
            </a:lvl8pPr>
            <a:lvl9pPr marL="6108924"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884461" y="9201602"/>
            <a:ext cx="2972004" cy="483819"/>
          </a:xfrm>
          <a:prstGeom prst="rect">
            <a:avLst/>
          </a:prstGeom>
          <a:noFill/>
          <a:ln>
            <a:noFill/>
          </a:ln>
        </p:spPr>
        <p:txBody>
          <a:bodyPr lIns="94509" tIns="47243" rIns="94509" bIns="47243" anchor="b" anchorCtr="0">
            <a:noAutofit/>
          </a:bodyPr>
          <a:lstStyle/>
          <a:p>
            <a:pPr algn="r">
              <a:buClr>
                <a:srgbClr val="000000"/>
              </a:buClr>
              <a:buSzPct val="25000"/>
            </a:pPr>
            <a:fld id="{00000000-1234-1234-1234-123412341234}" type="slidenum">
              <a:rPr lang="en-US" sz="1200" smtClean="0"/>
              <a:pPr algn="r">
                <a:buClr>
                  <a:srgbClr val="000000"/>
                </a:buClr>
                <a:buSzPct val="25000"/>
              </a:pPr>
              <a:t>‹#›</a:t>
            </a:fld>
            <a:endParaRPr lang="en-US" sz="1200"/>
          </a:p>
        </p:txBody>
      </p:sp>
    </p:spTree>
    <p:extLst>
      <p:ext uri="{BB962C8B-B14F-4D97-AF65-F5344CB8AC3E}">
        <p14:creationId xmlns:p14="http://schemas.microsoft.com/office/powerpoint/2010/main" val="1067330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008063" y="727075"/>
            <a:ext cx="4843462" cy="36322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3" name="Shape 103"/>
          <p:cNvSpPr txBox="1">
            <a:spLocks noGrp="1"/>
          </p:cNvSpPr>
          <p:nvPr>
            <p:ph type="body" idx="1"/>
          </p:nvPr>
        </p:nvSpPr>
        <p:spPr>
          <a:xfrm>
            <a:off x="687027" y="4600801"/>
            <a:ext cx="5485478" cy="4358890"/>
          </a:xfrm>
          <a:prstGeom prst="rect">
            <a:avLst/>
          </a:prstGeom>
          <a:noFill/>
          <a:ln>
            <a:noFill/>
          </a:ln>
        </p:spPr>
        <p:txBody>
          <a:bodyPr lIns="94509" tIns="47243" rIns="94509" bIns="47243" anchor="t" anchorCtr="0">
            <a:noAutofit/>
          </a:bodyPr>
          <a:lstStyle/>
          <a:p>
            <a:endParaRPr dirty="0"/>
          </a:p>
        </p:txBody>
      </p:sp>
      <p:sp>
        <p:nvSpPr>
          <p:cNvPr id="104" name="Shape 104"/>
          <p:cNvSpPr txBox="1"/>
          <p:nvPr/>
        </p:nvSpPr>
        <p:spPr>
          <a:xfrm>
            <a:off x="3884461" y="9201602"/>
            <a:ext cx="2972004" cy="483819"/>
          </a:xfrm>
          <a:prstGeom prst="rect">
            <a:avLst/>
          </a:prstGeom>
          <a:noFill/>
          <a:ln>
            <a:noFill/>
          </a:ln>
        </p:spPr>
        <p:txBody>
          <a:bodyPr lIns="94509" tIns="47243" rIns="94509" bIns="47243" anchor="b" anchorCtr="0">
            <a:noAutofit/>
          </a:bodyPr>
          <a:lstStyle/>
          <a:p>
            <a:pPr algn="r">
              <a:buClr>
                <a:srgbClr val="000000"/>
              </a:buClr>
              <a:buSzPct val="25000"/>
            </a:pPr>
            <a:fld id="{00000000-1234-1234-1234-123412341234}" type="slidenum">
              <a:rPr lang="en-US" sz="1200"/>
              <a:pPr algn="r">
                <a:buClr>
                  <a:srgbClr val="000000"/>
                </a:buClr>
                <a:buSzPct val="25000"/>
              </a:pPr>
              <a:t>1</a:t>
            </a:fld>
            <a:endParaRPr lang="en-US" sz="1200" dirty="0"/>
          </a:p>
        </p:txBody>
      </p:sp>
    </p:spTree>
    <p:extLst>
      <p:ext uri="{BB962C8B-B14F-4D97-AF65-F5344CB8AC3E}">
        <p14:creationId xmlns:p14="http://schemas.microsoft.com/office/powerpoint/2010/main" val="75294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sldNum" idx="12"/>
          </p:nvPr>
        </p:nvSpPr>
        <p:spPr>
          <a:xfrm>
            <a:off x="3884461" y="9201602"/>
            <a:ext cx="2972004" cy="483819"/>
          </a:xfrm>
          <a:prstGeom prst="rect">
            <a:avLst/>
          </a:prstGeom>
          <a:noFill/>
          <a:ln>
            <a:noFill/>
          </a:ln>
        </p:spPr>
        <p:txBody>
          <a:bodyPr lIns="94509" tIns="47243" rIns="94509" bIns="47243" anchor="b" anchorCtr="0">
            <a:noAutofit/>
          </a:bodyPr>
          <a:lstStyle/>
          <a:p>
            <a:pPr algn="r">
              <a:buSzPct val="25000"/>
            </a:pPr>
            <a:fld id="{00000000-1234-1234-1234-123412341234}" type="slidenum">
              <a:rPr lang="ru-RU" sz="1200">
                <a:solidFill>
                  <a:schemeClr val="dk1"/>
                </a:solidFill>
              </a:rPr>
              <a:pPr algn="r">
                <a:buSzPct val="25000"/>
              </a:pPr>
              <a:t>20</a:t>
            </a:fld>
            <a:endParaRPr lang="ru-RU" sz="1200">
              <a:solidFill>
                <a:schemeClr val="dk1"/>
              </a:solidFill>
            </a:endParaRPr>
          </a:p>
        </p:txBody>
      </p:sp>
      <p:sp>
        <p:nvSpPr>
          <p:cNvPr id="321" name="Shape 321"/>
          <p:cNvSpPr txBox="1"/>
          <p:nvPr/>
        </p:nvSpPr>
        <p:spPr>
          <a:xfrm>
            <a:off x="3887529" y="9201602"/>
            <a:ext cx="2968936" cy="483819"/>
          </a:xfrm>
          <a:prstGeom prst="rect">
            <a:avLst/>
          </a:prstGeom>
          <a:noFill/>
          <a:ln>
            <a:noFill/>
          </a:ln>
        </p:spPr>
        <p:txBody>
          <a:bodyPr lIns="94486" tIns="47243" rIns="94486" bIns="47243" anchor="b" anchorCtr="0">
            <a:noAutofit/>
          </a:bodyPr>
          <a:lstStyle/>
          <a:p>
            <a:pPr algn="r">
              <a:buSzPct val="25000"/>
            </a:pPr>
            <a:fld id="{00000000-1234-1234-1234-123412341234}" type="slidenum">
              <a:rPr lang="ru-RU" sz="1200">
                <a:solidFill>
                  <a:schemeClr val="dk1"/>
                </a:solidFill>
              </a:rPr>
              <a:pPr algn="r">
                <a:buSzPct val="25000"/>
              </a:pPr>
              <a:t>20</a:t>
            </a:fld>
            <a:endParaRPr lang="ru-RU" sz="1200">
              <a:solidFill>
                <a:schemeClr val="dk1"/>
              </a:solidFill>
            </a:endParaRPr>
          </a:p>
        </p:txBody>
      </p:sp>
      <p:sp>
        <p:nvSpPr>
          <p:cNvPr id="322" name="Shape 322"/>
          <p:cNvSpPr>
            <a:spLocks noGrp="1" noRot="1" noChangeAspect="1"/>
          </p:cNvSpPr>
          <p:nvPr>
            <p:ph type="sldImg" idx="2"/>
          </p:nvPr>
        </p:nvSpPr>
        <p:spPr>
          <a:xfrm>
            <a:off x="1008063" y="727075"/>
            <a:ext cx="4843462" cy="36322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3" name="Shape 323"/>
          <p:cNvSpPr txBox="1">
            <a:spLocks noGrp="1"/>
          </p:cNvSpPr>
          <p:nvPr>
            <p:ph type="body" idx="1"/>
          </p:nvPr>
        </p:nvSpPr>
        <p:spPr>
          <a:xfrm>
            <a:off x="687028" y="4600801"/>
            <a:ext cx="5485479" cy="4358890"/>
          </a:xfrm>
          <a:prstGeom prst="rect">
            <a:avLst/>
          </a:prstGeom>
          <a:noFill/>
          <a:ln>
            <a:noFill/>
          </a:ln>
        </p:spPr>
        <p:txBody>
          <a:bodyPr lIns="94462" tIns="47219" rIns="94462" bIns="47219" anchor="t" anchorCtr="0">
            <a:noAutofit/>
          </a:bodyPr>
          <a:lstStyle/>
          <a:p>
            <a:endParaRPr sz="1100">
              <a:solidFill>
                <a:schemeClr val="dk1"/>
              </a:solidFill>
              <a:latin typeface="Arial"/>
              <a:ea typeface="Arial"/>
              <a:cs typeface="Arial"/>
              <a:sym typeface="Arial"/>
            </a:endParaRPr>
          </a:p>
        </p:txBody>
      </p:sp>
      <p:sp>
        <p:nvSpPr>
          <p:cNvPr id="324" name="Shape 324"/>
          <p:cNvSpPr txBox="1"/>
          <p:nvPr/>
        </p:nvSpPr>
        <p:spPr>
          <a:xfrm>
            <a:off x="3887529" y="9201602"/>
            <a:ext cx="2968936" cy="483819"/>
          </a:xfrm>
          <a:prstGeom prst="rect">
            <a:avLst/>
          </a:prstGeom>
          <a:noFill/>
          <a:ln>
            <a:noFill/>
          </a:ln>
        </p:spPr>
        <p:txBody>
          <a:bodyPr lIns="94462" tIns="47219" rIns="94462" bIns="47219" anchor="b" anchorCtr="0">
            <a:noAutofit/>
          </a:bodyPr>
          <a:lstStyle/>
          <a:p>
            <a:pPr algn="r">
              <a:buSzPct val="25000"/>
            </a:pPr>
            <a:fld id="{00000000-1234-1234-1234-123412341234}" type="slidenum">
              <a:rPr lang="ru-RU" sz="1100">
                <a:solidFill>
                  <a:schemeClr val="dk1"/>
                </a:solidFill>
                <a:latin typeface="Calibri"/>
                <a:ea typeface="Calibri"/>
                <a:cs typeface="Calibri"/>
                <a:sym typeface="Calibri"/>
              </a:rPr>
              <a:pPr algn="r">
                <a:buSzPct val="25000"/>
              </a:pPr>
              <a:t>20</a:t>
            </a:fld>
            <a:endParaRPr lang="ru-RU"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89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9" name="Shape 1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a:lvl1pPr>
            <a:lvl2pPr marL="457200" marR="0" indent="0" algn="ctr" rtl="0">
              <a:spcBef>
                <a:spcPts val="560"/>
              </a:spcBef>
              <a:spcAft>
                <a:spcPts val="0"/>
              </a:spcAft>
              <a:buClr>
                <a:schemeClr val="dk1"/>
              </a:buClr>
              <a:buFont typeface="Arial"/>
              <a:buNone/>
              <a:defRPr/>
            </a:lvl2pPr>
            <a:lvl3pPr marL="914400" marR="0" indent="0" algn="ctr" rtl="0">
              <a:spcBef>
                <a:spcPts val="480"/>
              </a:spcBef>
              <a:spcAft>
                <a:spcPts val="0"/>
              </a:spcAft>
              <a:buClr>
                <a:schemeClr val="dk1"/>
              </a:buClr>
              <a:buFont typeface="Arial"/>
              <a:buNone/>
              <a:defRPr/>
            </a:lvl3pPr>
            <a:lvl4pPr marL="1371600" marR="0" indent="0" algn="ctr" rtl="0">
              <a:spcBef>
                <a:spcPts val="400"/>
              </a:spcBef>
              <a:spcAft>
                <a:spcPts val="0"/>
              </a:spcAft>
              <a:buClr>
                <a:schemeClr val="dk1"/>
              </a:buClr>
              <a:buFont typeface="Arial"/>
              <a:buNone/>
              <a:defRPr/>
            </a:lvl4pPr>
            <a:lvl5pPr marL="1828800" marR="0" indent="0" algn="ctr" rtl="0">
              <a:spcBef>
                <a:spcPts val="400"/>
              </a:spcBef>
              <a:spcAft>
                <a:spcPts val="0"/>
              </a:spcAft>
              <a:buClr>
                <a:schemeClr val="dk1"/>
              </a:buClr>
              <a:buFont typeface="Arial"/>
              <a:buNone/>
              <a:defRPr/>
            </a:lvl5pPr>
            <a:lvl6pPr marL="2286000" marR="0" indent="0" algn="ctr" rtl="0">
              <a:spcBef>
                <a:spcPts val="400"/>
              </a:spcBef>
              <a:spcAft>
                <a:spcPts val="0"/>
              </a:spcAft>
              <a:buClr>
                <a:schemeClr val="dk1"/>
              </a:buClr>
              <a:buFont typeface="Arial"/>
              <a:buNone/>
              <a:defRPr/>
            </a:lvl6pPr>
            <a:lvl7pPr marL="2743200" marR="0" indent="0" algn="ctr" rtl="0">
              <a:spcBef>
                <a:spcPts val="400"/>
              </a:spcBef>
              <a:spcAft>
                <a:spcPts val="0"/>
              </a:spcAft>
              <a:buClr>
                <a:schemeClr val="dk1"/>
              </a:buClr>
              <a:buFont typeface="Arial"/>
              <a:buNone/>
              <a:defRPr/>
            </a:lvl7pPr>
            <a:lvl8pPr marL="3200400" marR="0" indent="0" algn="ctr" rtl="0">
              <a:spcBef>
                <a:spcPts val="400"/>
              </a:spcBef>
              <a:spcAft>
                <a:spcPts val="0"/>
              </a:spcAft>
              <a:buClr>
                <a:schemeClr val="dk1"/>
              </a:buClr>
              <a:buFont typeface="Arial"/>
              <a:buNone/>
              <a:defRPr/>
            </a:lvl8pPr>
            <a:lvl9pPr marL="3657600" marR="0" indent="0" algn="ctr" rtl="0">
              <a:spcBef>
                <a:spcPts val="400"/>
              </a:spcBef>
              <a:spcAft>
                <a:spcPts val="0"/>
              </a:spcAft>
              <a:buClr>
                <a:schemeClr val="dk1"/>
              </a:buClr>
              <a:buFont typeface="Arial"/>
              <a:buNone/>
              <a:defRPr/>
            </a:lvl9pPr>
          </a:lstStyle>
          <a:p>
            <a:endParaRPr/>
          </a:p>
        </p:txBody>
      </p:sp>
      <p:sp>
        <p:nvSpPr>
          <p:cNvPr id="20" name="Shape 2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1" name="Shape 2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2" name="Shape 2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82" name="Shape 8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5" name="Shape 8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6" name="Shape 8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90" name="Shape 9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91" name="Shape 9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92" name="Shape 9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 name="Text Placeholder 2"/>
          <p:cNvSpPr>
            <a:spLocks noGrp="1"/>
          </p:cNvSpPr>
          <p:nvPr>
            <p:ph type="body" sz="quarter" idx="10"/>
          </p:nvPr>
        </p:nvSpPr>
        <p:spPr>
          <a:xfrm>
            <a:off x="609600" y="6400800"/>
            <a:ext cx="7696200" cy="46038"/>
          </a:xfrm>
        </p:spPr>
        <p:txBody>
          <a:bodyPr/>
          <a:lstStyle/>
          <a:p>
            <a:pPr lvl="0"/>
            <a:endParaRPr lang="en-US" dirty="0"/>
          </a:p>
        </p:txBody>
      </p:sp>
    </p:spTree>
    <p:extLst>
      <p:ext uri="{BB962C8B-B14F-4D97-AF65-F5344CB8AC3E}">
        <p14:creationId xmlns:p14="http://schemas.microsoft.com/office/powerpoint/2010/main" val="115437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
        <p:cNvGrpSpPr/>
        <p:nvPr/>
      </p:nvGrpSpPr>
      <p:grpSpPr>
        <a:xfrm>
          <a:off x="0" y="0"/>
          <a:ext cx="0" cy="0"/>
          <a:chOff x="0" y="0"/>
          <a:chExt cx="0" cy="0"/>
        </a:xfrm>
      </p:grpSpPr>
      <p:sp>
        <p:nvSpPr>
          <p:cNvPr id="24" name="Shape 2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5" name="Shape 2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 name="Shape 2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37" name="Shape 3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8" name="Shape 3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9" name="Shape 3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2" name="Shape 4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43" name="Shape 4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4" name="Shape 4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5" name="Shape 4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8" name="Shape 48"/>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49" name="Shape 4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0" name="Shape 5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1" name="Shape 5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a:spLocks noGrp="1"/>
          </p:cNvSpPr>
          <p:nvPr>
            <p:ph type="pic" idx="2"/>
          </p:nvPr>
        </p:nvSpPr>
        <p:spPr>
          <a:xfrm>
            <a:off x="1792288" y="612775"/>
            <a:ext cx="5486399" cy="4114800"/>
          </a:xfrm>
          <a:prstGeom prst="rect">
            <a:avLst/>
          </a:prstGeom>
          <a:noFill/>
          <a:ln>
            <a:noFill/>
          </a:ln>
        </p:spPr>
      </p:sp>
      <p:sp>
        <p:nvSpPr>
          <p:cNvPr id="55" name="Shape 5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56" name="Shape 5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7" name="Shape 5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8" name="Shape 5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3" name="Shape 6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4" name="Shape 6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5" name="Shape 6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68" name="Shape 6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9" name="Shape 6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0" name="Shape 7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74" name="Shape 7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76" name="Shape 7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8" name="Shape 7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9" name="Shape 7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spcAft>
                <a:spcPts val="0"/>
              </a:spcAft>
              <a:buClr>
                <a:schemeClr val="dk1"/>
              </a:buClr>
              <a:buFont typeface="Arial"/>
              <a:buChar char="»"/>
              <a:defRPr/>
            </a:lvl6pPr>
            <a:lvl7pPr marL="2971800" marR="0" indent="-101600" algn="l" rtl="0">
              <a:spcBef>
                <a:spcPts val="400"/>
              </a:spcBef>
              <a:spcAft>
                <a:spcPts val="0"/>
              </a:spcAft>
              <a:buClr>
                <a:schemeClr val="dk1"/>
              </a:buClr>
              <a:buFont typeface="Arial"/>
              <a:buChar char="»"/>
              <a:defRPr/>
            </a:lvl7pPr>
            <a:lvl8pPr marL="3429000" marR="0" indent="-101600" algn="l" rtl="0">
              <a:spcBef>
                <a:spcPts val="400"/>
              </a:spcBef>
              <a:spcAft>
                <a:spcPts val="0"/>
              </a:spcAft>
              <a:buClr>
                <a:schemeClr val="dk1"/>
              </a:buClr>
              <a:buFont typeface="Arial"/>
              <a:buChar char="»"/>
              <a:defRPr/>
            </a:lvl8pPr>
            <a:lvl9pPr marL="3886200" marR="0" indent="-101600" algn="l" rtl="0">
              <a:spcBef>
                <a:spcPts val="400"/>
              </a:spcBef>
              <a:spcAft>
                <a:spcPts val="0"/>
              </a:spcAft>
              <a:buClr>
                <a:schemeClr val="dk1"/>
              </a:buClr>
              <a:buFont typeface="Arial"/>
              <a:buChar char="»"/>
              <a:defRPr/>
            </a:lvl9pPr>
          </a:lstStyle>
          <a:p>
            <a:endParaRPr/>
          </a:p>
        </p:txBody>
      </p:sp>
      <p:sp>
        <p:nvSpPr>
          <p:cNvPr id="11" name="Shape 1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a:solidFill>
                  <a:schemeClr val="dk1"/>
                </a:solidFill>
                <a:latin typeface="Arial"/>
                <a:ea typeface="Arial"/>
                <a:cs typeface="Arial"/>
                <a:sym typeface="Arial"/>
              </a:rPr>
              <a:t>‹#›</a:t>
            </a:fld>
            <a:endParaRPr lang="en-US" sz="1400" b="0" i="0" u="none" strike="noStrike" cap="none" baseline="0">
              <a:solidFill>
                <a:schemeClr val="dk1"/>
              </a:solidFill>
              <a:latin typeface="Arial"/>
              <a:ea typeface="Arial"/>
              <a:cs typeface="Arial"/>
              <a:sym typeface="Arial"/>
            </a:endParaRPr>
          </a:p>
        </p:txBody>
      </p:sp>
      <p:sp>
        <p:nvSpPr>
          <p:cNvPr id="14" name="Shape 14"/>
          <p:cNvSpPr txBox="1"/>
          <p:nvPr/>
        </p:nvSpPr>
        <p:spPr>
          <a:xfrm>
            <a:off x="0" y="-26986"/>
            <a:ext cx="9144000" cy="1109661"/>
          </a:xfrm>
          <a:prstGeom prst="rect">
            <a:avLst/>
          </a:prstGeom>
          <a:solidFill>
            <a:srgbClr val="3D3D3D"/>
          </a:solid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baseline="0">
              <a:solidFill>
                <a:schemeClr val="dk1"/>
              </a:solidFill>
              <a:latin typeface="Arial"/>
              <a:ea typeface="Arial"/>
              <a:cs typeface="Arial"/>
              <a:sym typeface="Arial"/>
            </a:endParaRPr>
          </a:p>
        </p:txBody>
      </p:sp>
      <p:cxnSp>
        <p:nvCxnSpPr>
          <p:cNvPr id="15" name="Shape 15"/>
          <p:cNvCxnSpPr/>
          <p:nvPr/>
        </p:nvCxnSpPr>
        <p:spPr>
          <a:xfrm rot="10800000" flipH="1">
            <a:off x="539750" y="903287"/>
            <a:ext cx="8034336" cy="4762"/>
          </a:xfrm>
          <a:prstGeom prst="straightConnector1">
            <a:avLst/>
          </a:prstGeom>
          <a:noFill/>
          <a:ln w="12700" cap="flat" cmpd="sng">
            <a:solidFill>
              <a:srgbClr val="FFCC00"/>
            </a:solidFill>
            <a:prstDash val="solid"/>
            <a:miter/>
            <a:headEnd type="none" w="med" len="med"/>
            <a:tailEnd type="none" w="med" len="med"/>
          </a:ln>
        </p:spPr>
      </p:cxnSp>
      <p:pic>
        <p:nvPicPr>
          <p:cNvPr id="16" name="Shape 16"/>
          <p:cNvPicPr preferRelativeResize="0"/>
          <p:nvPr/>
        </p:nvPicPr>
        <p:blipFill rotWithShape="1">
          <a:blip r:embed="rId14">
            <a:alphaModFix/>
          </a:blip>
          <a:srcRect/>
          <a:stretch/>
        </p:blipFill>
        <p:spPr>
          <a:xfrm>
            <a:off x="5651500" y="266700"/>
            <a:ext cx="2952750" cy="5683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jpn@macro-advisory.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info@macro-advisory.com" TargetMode="External"/><Relationship Id="rId4" Type="http://schemas.openxmlformats.org/officeDocument/2006/relationships/hyperlink" Target="http://www.macro-advisory.com/"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3D3D3D"/>
              </a:buClr>
              <a:buSzPct val="25000"/>
              <a:buFont typeface="Calibri"/>
              <a:buNone/>
            </a:pPr>
            <a:fld id="{00000000-1234-1234-1234-123412341234}" type="slidenum">
              <a:rPr lang="en-US" sz="1400" b="1" i="0" u="none" strike="noStrike" cap="none" baseline="0">
                <a:solidFill>
                  <a:srgbClr val="3D3D3D"/>
                </a:solidFill>
                <a:latin typeface="Calibri"/>
                <a:ea typeface="Calibri"/>
                <a:cs typeface="Calibri"/>
                <a:sym typeface="Calibri"/>
              </a:rPr>
              <a:t>1</a:t>
            </a:fld>
            <a:endParaRPr lang="en-US" sz="1400" b="1" i="0" u="none" strike="noStrike" cap="none" baseline="0" dirty="0">
              <a:solidFill>
                <a:srgbClr val="3D3D3D"/>
              </a:solidFill>
              <a:latin typeface="Calibri"/>
              <a:ea typeface="Calibri"/>
              <a:cs typeface="Calibri"/>
              <a:sym typeface="Calibri"/>
            </a:endParaRPr>
          </a:p>
        </p:txBody>
      </p:sp>
      <p:sp>
        <p:nvSpPr>
          <p:cNvPr id="95" name="Shape 95"/>
          <p:cNvSpPr txBox="1"/>
          <p:nvPr/>
        </p:nvSpPr>
        <p:spPr>
          <a:xfrm>
            <a:off x="395287" y="1484312"/>
            <a:ext cx="4248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dirty="0">
              <a:solidFill>
                <a:schemeClr val="dk1"/>
              </a:solidFill>
              <a:latin typeface="Arial"/>
              <a:ea typeface="Arial"/>
              <a:cs typeface="Arial"/>
              <a:sym typeface="Arial"/>
            </a:endParaRPr>
          </a:p>
        </p:txBody>
      </p:sp>
      <p:sp>
        <p:nvSpPr>
          <p:cNvPr id="96" name="Shape 96"/>
          <p:cNvSpPr txBox="1">
            <a:spLocks noGrp="1"/>
          </p:cNvSpPr>
          <p:nvPr>
            <p:ph type="ctrTitle"/>
          </p:nvPr>
        </p:nvSpPr>
        <p:spPr>
          <a:xfrm>
            <a:off x="1042986" y="2590800"/>
            <a:ext cx="7200900" cy="1828800"/>
          </a:xfrm>
          <a:prstGeom prst="rect">
            <a:avLst/>
          </a:prstGeom>
          <a:noFill/>
          <a:ln>
            <a:noFill/>
          </a:ln>
        </p:spPr>
        <p:txBody>
          <a:bodyPr lIns="91425" tIns="45700" rIns="91425" bIns="45700" anchor="ctr" anchorCtr="0">
            <a:noAutofit/>
          </a:bodyPr>
          <a:lstStyle/>
          <a:p>
            <a:pPr lvl="0">
              <a:buClr>
                <a:srgbClr val="3D3D3D"/>
              </a:buClr>
              <a:buSzPct val="25000"/>
            </a:pPr>
            <a:r>
              <a:rPr lang="en-US" sz="4800" b="1" dirty="0">
                <a:solidFill>
                  <a:srgbClr val="3D3D3D"/>
                </a:solidFill>
                <a:latin typeface="Calibri"/>
                <a:ea typeface="Calibri"/>
                <a:cs typeface="Calibri"/>
                <a:sym typeface="Calibri"/>
              </a:rPr>
              <a:t>Russia</a:t>
            </a:r>
            <a:r>
              <a:rPr lang="en-US" sz="4000" b="1" dirty="0">
                <a:solidFill>
                  <a:srgbClr val="3D3D3D"/>
                </a:solidFill>
                <a:latin typeface="Calibri"/>
                <a:ea typeface="Calibri"/>
                <a:cs typeface="Calibri"/>
                <a:sym typeface="Calibri"/>
              </a:rPr>
              <a:t/>
            </a:r>
            <a:br>
              <a:rPr lang="en-US" sz="4000" b="1" dirty="0">
                <a:solidFill>
                  <a:srgbClr val="3D3D3D"/>
                </a:solidFill>
                <a:latin typeface="Calibri"/>
                <a:ea typeface="Calibri"/>
                <a:cs typeface="Calibri"/>
                <a:sym typeface="Calibri"/>
              </a:rPr>
            </a:br>
            <a:r>
              <a:rPr lang="en-US" sz="4000" b="1" dirty="0">
                <a:solidFill>
                  <a:srgbClr val="3D3D3D"/>
                </a:solidFill>
                <a:latin typeface="Calibri"/>
                <a:ea typeface="Calibri"/>
                <a:cs typeface="Calibri"/>
                <a:sym typeface="Calibri"/>
              </a:rPr>
              <a:t/>
            </a:r>
            <a:br>
              <a:rPr lang="en-US" sz="4000" b="1" dirty="0">
                <a:solidFill>
                  <a:srgbClr val="3D3D3D"/>
                </a:solidFill>
                <a:latin typeface="Calibri"/>
                <a:ea typeface="Calibri"/>
                <a:cs typeface="Calibri"/>
                <a:sym typeface="Calibri"/>
              </a:rPr>
            </a:br>
            <a:r>
              <a:rPr lang="en-US" sz="4000" b="1" dirty="0">
                <a:solidFill>
                  <a:srgbClr val="3D3D3D"/>
                </a:solidFill>
                <a:latin typeface="Calibri"/>
                <a:ea typeface="Calibri"/>
                <a:cs typeface="Calibri"/>
                <a:sym typeface="Calibri"/>
              </a:rPr>
              <a:t>Macro &amp; </a:t>
            </a:r>
            <a:r>
              <a:rPr lang="en-US" sz="4000" b="1" i="1" dirty="0">
                <a:solidFill>
                  <a:srgbClr val="3D3D3D"/>
                </a:solidFill>
                <a:latin typeface="Calibri"/>
                <a:ea typeface="Calibri"/>
                <a:cs typeface="Calibri"/>
                <a:sym typeface="Calibri"/>
              </a:rPr>
              <a:t>Business Outlook 2018</a:t>
            </a:r>
            <a:endParaRPr lang="en-US" sz="4000" b="1" i="1" u="none" strike="noStrike" cap="none" baseline="0" dirty="0">
              <a:solidFill>
                <a:srgbClr val="3D3D3D"/>
              </a:solidFill>
              <a:latin typeface="Calibri"/>
              <a:ea typeface="Calibri"/>
              <a:cs typeface="Calibri"/>
              <a:sym typeface="Calibri"/>
            </a:endParaRPr>
          </a:p>
        </p:txBody>
      </p:sp>
      <p:sp>
        <p:nvSpPr>
          <p:cNvPr id="97" name="Shape 97"/>
          <p:cNvSpPr txBox="1"/>
          <p:nvPr/>
        </p:nvSpPr>
        <p:spPr>
          <a:xfrm>
            <a:off x="6934200" y="1484311"/>
            <a:ext cx="205739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1" dirty="0">
                <a:solidFill>
                  <a:schemeClr val="dk1"/>
                </a:solidFill>
              </a:rPr>
              <a:t>February 2018</a:t>
            </a:r>
            <a:endParaRPr lang="en-US" sz="1800" b="1" i="1" u="none" strike="noStrike" cap="none" baseline="0" dirty="0">
              <a:solidFill>
                <a:schemeClr val="dk1"/>
              </a:solidFill>
              <a:latin typeface="Arial"/>
              <a:ea typeface="Arial"/>
              <a:cs typeface="Arial"/>
              <a:sym typeface="Arial"/>
            </a:endParaRPr>
          </a:p>
        </p:txBody>
      </p:sp>
      <p:sp>
        <p:nvSpPr>
          <p:cNvPr id="7" name="Shape 99"/>
          <p:cNvSpPr txBox="1"/>
          <p:nvPr/>
        </p:nvSpPr>
        <p:spPr>
          <a:xfrm>
            <a:off x="507094" y="5562600"/>
            <a:ext cx="2051050" cy="78581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D3D3D"/>
              </a:buClr>
              <a:buSzPct val="25000"/>
              <a:buFont typeface="Calibri"/>
              <a:buNone/>
            </a:pPr>
            <a:r>
              <a:rPr lang="en-US" sz="1200" b="1" dirty="0">
                <a:solidFill>
                  <a:srgbClr val="3D3D3D"/>
                </a:solidFill>
                <a:latin typeface="Calibri"/>
                <a:ea typeface="Calibri"/>
                <a:cs typeface="Calibri"/>
                <a:sym typeface="Calibri"/>
              </a:rPr>
              <a:t>Christopher J. Weafer</a:t>
            </a:r>
            <a:endParaRPr lang="en-US" sz="1200" b="1" i="0" u="none" strike="noStrike" cap="none" baseline="0" dirty="0">
              <a:solidFill>
                <a:srgbClr val="3D3D3D"/>
              </a:solidFill>
              <a:latin typeface="Calibri"/>
              <a:ea typeface="Calibri"/>
              <a:cs typeface="Calibri"/>
              <a:sym typeface="Calibri"/>
            </a:endParaRPr>
          </a:p>
          <a:p>
            <a:pPr marL="0" marR="0" lvl="0" indent="0" algn="l" rtl="0">
              <a:lnSpc>
                <a:spcPct val="100000"/>
              </a:lnSpc>
              <a:spcBef>
                <a:spcPts val="600"/>
              </a:spcBef>
              <a:spcAft>
                <a:spcPts val="0"/>
              </a:spcAft>
              <a:buClr>
                <a:srgbClr val="3D3D3D"/>
              </a:buClr>
              <a:buSzPct val="25000"/>
              <a:buFont typeface="Arial"/>
              <a:buNone/>
            </a:pPr>
            <a:r>
              <a:rPr lang="en-US" sz="1200" b="0" i="0" u="sng" strike="noStrike" cap="none" baseline="0" dirty="0">
                <a:solidFill>
                  <a:schemeClr val="hlink"/>
                </a:solidFill>
                <a:latin typeface="Arial"/>
                <a:ea typeface="Arial"/>
                <a:cs typeface="Arial"/>
                <a:sym typeface="Arial"/>
                <a:hlinkClick r:id="rId3"/>
              </a:rPr>
              <a:t>cjw@macro-advisory.com</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4"/>
          <p:cNvSpPr txBox="1">
            <a:spLocks noChangeArrowheads="1"/>
          </p:cNvSpPr>
          <p:nvPr/>
        </p:nvSpPr>
        <p:spPr bwMode="auto">
          <a:xfrm>
            <a:off x="468313" y="260350"/>
            <a:ext cx="42973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b="1" dirty="0">
                <a:solidFill>
                  <a:schemeClr val="bg1"/>
                </a:solidFill>
                <a:latin typeface="Calibri" pitchFamily="34" charset="0"/>
              </a:rPr>
              <a:t>Dangerous Timeline</a:t>
            </a:r>
            <a:endParaRPr lang="en-US" altLang="en-US" dirty="0"/>
          </a:p>
        </p:txBody>
      </p:sp>
      <p:sp>
        <p:nvSpPr>
          <p:cNvPr id="2" name="Slide Number Placeholder 1"/>
          <p:cNvSpPr>
            <a:spLocks noGrp="1"/>
          </p:cNvSpPr>
          <p:nvPr>
            <p:ph type="sldNum" idx="12"/>
          </p:nvPr>
        </p:nvSpPr>
        <p:spPr>
          <a:xfrm>
            <a:off x="6934200" y="6350515"/>
            <a:ext cx="2133599" cy="476249"/>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smtClean="0">
                <a:solidFill>
                  <a:schemeClr val="dk1"/>
                </a:solidFill>
                <a:latin typeface="Arial"/>
                <a:ea typeface="Arial"/>
                <a:cs typeface="Arial"/>
                <a:sym typeface="Arial"/>
              </a:rPr>
              <a:t>10</a:t>
            </a:fld>
            <a:endParaRPr lang="en-US" sz="1400" b="0" i="0" u="none" strike="noStrike" cap="none" baseline="0" dirty="0">
              <a:solidFill>
                <a:schemeClr val="dk1"/>
              </a:solidFill>
              <a:latin typeface="Arial"/>
              <a:ea typeface="Arial"/>
              <a:cs typeface="Arial"/>
              <a:sym typeface="Aria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924799" cy="550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638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4"/>
          <p:cNvSpPr txBox="1">
            <a:spLocks noChangeArrowheads="1"/>
          </p:cNvSpPr>
          <p:nvPr/>
        </p:nvSpPr>
        <p:spPr bwMode="auto">
          <a:xfrm>
            <a:off x="468313" y="260350"/>
            <a:ext cx="42973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b="1" dirty="0">
                <a:solidFill>
                  <a:schemeClr val="bg1"/>
                </a:solidFill>
                <a:latin typeface="Calibri" pitchFamily="34" charset="0"/>
              </a:rPr>
              <a:t>Politics</a:t>
            </a:r>
            <a:endParaRPr lang="en-US" altLang="en-US" dirty="0"/>
          </a:p>
        </p:txBody>
      </p:sp>
      <p:sp>
        <p:nvSpPr>
          <p:cNvPr id="2" name="Slide Number Placeholder 1"/>
          <p:cNvSpPr>
            <a:spLocks noGrp="1"/>
          </p:cNvSpPr>
          <p:nvPr>
            <p:ph type="sldNum" idx="12"/>
          </p:nvPr>
        </p:nvSpPr>
        <p:spPr>
          <a:xfrm>
            <a:off x="6934200" y="6350515"/>
            <a:ext cx="2133599" cy="476249"/>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smtClean="0">
                <a:solidFill>
                  <a:schemeClr val="dk1"/>
                </a:solidFill>
                <a:latin typeface="Arial"/>
                <a:ea typeface="Arial"/>
                <a:cs typeface="Arial"/>
                <a:sym typeface="Arial"/>
              </a:rPr>
              <a:t>11</a:t>
            </a:fld>
            <a:endParaRPr lang="en-US" sz="1400" b="0" i="0" u="none" strike="noStrike" cap="none" baseline="0" dirty="0">
              <a:solidFill>
                <a:schemeClr val="dk1"/>
              </a:solidFill>
              <a:latin typeface="Arial"/>
              <a:ea typeface="Arial"/>
              <a:cs typeface="Arial"/>
              <a:sym typeface="Arial"/>
            </a:endParaRPr>
          </a:p>
        </p:txBody>
      </p:sp>
      <p:sp>
        <p:nvSpPr>
          <p:cNvPr id="7" name="Content Placeholder 2"/>
          <p:cNvSpPr>
            <a:spLocks/>
          </p:cNvSpPr>
          <p:nvPr/>
        </p:nvSpPr>
        <p:spPr bwMode="auto">
          <a:xfrm>
            <a:off x="152400" y="1371600"/>
            <a:ext cx="8763000" cy="498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just" eaLnBrk="1" hangingPunct="1">
              <a:lnSpc>
                <a:spcPct val="90000"/>
              </a:lnSpc>
              <a:buFont typeface="Wingdings" charset="2"/>
              <a:buChar char="q"/>
              <a:defRPr/>
            </a:pPr>
            <a:r>
              <a:rPr lang="en-GB" altLang="en-US" sz="2400" b="1" dirty="0">
                <a:solidFill>
                  <a:srgbClr val="3D3D3D"/>
                </a:solidFill>
                <a:latin typeface="Calibri" charset="0"/>
              </a:rPr>
              <a:t>Putin’s Federal Assembly Address on February 6</a:t>
            </a:r>
            <a:r>
              <a:rPr lang="en-GB" altLang="en-US" sz="2400" b="1" baseline="30000" dirty="0">
                <a:solidFill>
                  <a:srgbClr val="3D3D3D"/>
                </a:solidFill>
                <a:latin typeface="Calibri" charset="0"/>
              </a:rPr>
              <a:t>th</a:t>
            </a:r>
            <a:endParaRPr lang="en-GB" altLang="en-US" sz="2400" b="1" dirty="0">
              <a:solidFill>
                <a:srgbClr val="3D3D3D"/>
              </a:solidFill>
              <a:latin typeface="Calibri" charset="0"/>
            </a:endParaRPr>
          </a:p>
          <a:p>
            <a:pPr algn="just" eaLnBrk="1" hangingPunct="1">
              <a:lnSpc>
                <a:spcPct val="90000"/>
              </a:lnSpc>
              <a:buFont typeface="Wingdings" charset="2"/>
              <a:buChar char="q"/>
              <a:defRPr/>
            </a:pPr>
            <a:endParaRPr lang="en-GB" altLang="en-US" sz="14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Main question about March 18</a:t>
            </a:r>
            <a:r>
              <a:rPr lang="en-GB" altLang="en-US" sz="2400" b="1" baseline="30000" dirty="0">
                <a:solidFill>
                  <a:srgbClr val="3D3D3D"/>
                </a:solidFill>
                <a:latin typeface="Calibri" charset="0"/>
              </a:rPr>
              <a:t>th</a:t>
            </a:r>
            <a:r>
              <a:rPr lang="en-GB" altLang="en-US" sz="2400" b="1" dirty="0">
                <a:solidFill>
                  <a:srgbClr val="3D3D3D"/>
                </a:solidFill>
                <a:latin typeface="Calibri" charset="0"/>
              </a:rPr>
              <a:t> election is turnout, albeit the government “apparatus” should ensure a high level</a:t>
            </a:r>
          </a:p>
          <a:p>
            <a:pPr marL="457200" lvl="1" indent="0" algn="just">
              <a:lnSpc>
                <a:spcPct val="90000"/>
              </a:lnSpc>
              <a:buNone/>
              <a:defRPr/>
            </a:pPr>
            <a:endParaRPr lang="en-GB" altLang="en-US" sz="10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Seems very likely that Medvedev will remain PM…</a:t>
            </a:r>
          </a:p>
          <a:p>
            <a:pPr algn="just" eaLnBrk="1" hangingPunct="1">
              <a:lnSpc>
                <a:spcPct val="90000"/>
              </a:lnSpc>
              <a:buFont typeface="Wingdings" charset="2"/>
              <a:buChar char="q"/>
              <a:defRPr/>
            </a:pPr>
            <a:endParaRPr lang="en-GB" altLang="en-US" sz="14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 but significant number of government changes are expected between March 18</a:t>
            </a:r>
            <a:r>
              <a:rPr lang="en-GB" altLang="en-US" sz="2400" b="1" baseline="30000" dirty="0">
                <a:solidFill>
                  <a:srgbClr val="3D3D3D"/>
                </a:solidFill>
                <a:latin typeface="Calibri" charset="0"/>
              </a:rPr>
              <a:t>th</a:t>
            </a:r>
            <a:r>
              <a:rPr lang="en-GB" altLang="en-US" sz="2400" b="1" dirty="0">
                <a:solidFill>
                  <a:srgbClr val="3D3D3D"/>
                </a:solidFill>
                <a:latin typeface="Calibri" charset="0"/>
              </a:rPr>
              <a:t> and mid-May</a:t>
            </a:r>
          </a:p>
          <a:p>
            <a:pPr algn="just" eaLnBrk="1" hangingPunct="1">
              <a:lnSpc>
                <a:spcPct val="90000"/>
              </a:lnSpc>
              <a:buFont typeface="Wingdings" charset="2"/>
              <a:buChar char="q"/>
              <a:defRPr/>
            </a:pPr>
            <a:endParaRPr lang="en-GB" altLang="en-US" sz="14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Changes at senior level in State enterprises also expected</a:t>
            </a:r>
          </a:p>
          <a:p>
            <a:pPr algn="just" eaLnBrk="1" hangingPunct="1">
              <a:lnSpc>
                <a:spcPct val="90000"/>
              </a:lnSpc>
              <a:buFont typeface="Wingdings" charset="2"/>
              <a:buChar char="q"/>
              <a:defRPr/>
            </a:pPr>
            <a:endParaRPr lang="en-GB" altLang="en-US" sz="14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Putin’s may priority will be to maintain stability and, critically, create the right conditions for him to remain influential after March 2024</a:t>
            </a:r>
          </a:p>
          <a:p>
            <a:pPr algn="just" eaLnBrk="1" hangingPunct="1">
              <a:lnSpc>
                <a:spcPct val="90000"/>
              </a:lnSpc>
              <a:buFont typeface="Wingdings" charset="2"/>
              <a:buChar char="q"/>
              <a:defRPr/>
            </a:pPr>
            <a:endParaRPr lang="en-GB" altLang="en-US" sz="1600" dirty="0">
              <a:solidFill>
                <a:srgbClr val="3D3D3D"/>
              </a:solidFill>
              <a:latin typeface="Calibri" charset="0"/>
            </a:endParaRPr>
          </a:p>
        </p:txBody>
      </p:sp>
    </p:spTree>
    <p:extLst>
      <p:ext uri="{BB962C8B-B14F-4D97-AF65-F5344CB8AC3E}">
        <p14:creationId xmlns:p14="http://schemas.microsoft.com/office/powerpoint/2010/main" val="188206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smtClean="0">
                <a:solidFill>
                  <a:schemeClr val="dk1"/>
                </a:solidFill>
                <a:latin typeface="Arial"/>
                <a:ea typeface="Arial"/>
                <a:cs typeface="Arial"/>
                <a:sym typeface="Arial"/>
              </a:rPr>
              <a:t>12</a:t>
            </a:fld>
            <a:endParaRPr lang="en-US" sz="1400" b="0" i="0" u="none" strike="noStrike" cap="none" baseline="0">
              <a:solidFill>
                <a:schemeClr val="dk1"/>
              </a:solidFill>
              <a:latin typeface="Arial"/>
              <a:ea typeface="Arial"/>
              <a:cs typeface="Arial"/>
              <a:sym typeface="Arial"/>
            </a:endParaRPr>
          </a:p>
        </p:txBody>
      </p:sp>
      <p:sp>
        <p:nvSpPr>
          <p:cNvPr id="3" name="TextBox 2"/>
          <p:cNvSpPr txBox="1"/>
          <p:nvPr/>
        </p:nvSpPr>
        <p:spPr>
          <a:xfrm>
            <a:off x="685800" y="1600200"/>
            <a:ext cx="8077200" cy="4416594"/>
          </a:xfrm>
          <a:prstGeom prst="rect">
            <a:avLst/>
          </a:prstGeom>
          <a:noFill/>
        </p:spPr>
        <p:txBody>
          <a:bodyPr wrap="square" rtlCol="0">
            <a:spAutoFit/>
          </a:bodyPr>
          <a:lstStyle/>
          <a:p>
            <a:pPr marL="342900" indent="-342900">
              <a:buFont typeface="Wingdings" panose="05000000000000000000" pitchFamily="2" charset="2"/>
              <a:buChar char="q"/>
            </a:pPr>
            <a:r>
              <a:rPr lang="en-GB" sz="2400" b="1" dirty="0"/>
              <a:t>Agriculture &amp; Food processing</a:t>
            </a:r>
          </a:p>
          <a:p>
            <a:pPr marL="342900" indent="-342900">
              <a:buFont typeface="Wingdings" panose="05000000000000000000" pitchFamily="2" charset="2"/>
              <a:buChar char="q"/>
            </a:pPr>
            <a:endParaRPr lang="en-GB" sz="900" b="1" dirty="0"/>
          </a:p>
          <a:p>
            <a:pPr marL="342900" indent="-342900">
              <a:buFont typeface="Wingdings" panose="05000000000000000000" pitchFamily="2" charset="2"/>
              <a:buChar char="q"/>
            </a:pPr>
            <a:r>
              <a:rPr lang="en-GB" sz="2400" b="1" dirty="0"/>
              <a:t>Pharmaceuticals &amp; Healthcare</a:t>
            </a:r>
          </a:p>
          <a:p>
            <a:pPr marL="342900" indent="-342900">
              <a:buFont typeface="Wingdings" panose="05000000000000000000" pitchFamily="2" charset="2"/>
              <a:buChar char="q"/>
            </a:pPr>
            <a:endParaRPr lang="en-GB" sz="900" b="1" dirty="0"/>
          </a:p>
          <a:p>
            <a:pPr marL="342900" indent="-342900">
              <a:buFont typeface="Wingdings" panose="05000000000000000000" pitchFamily="2" charset="2"/>
              <a:buChar char="q"/>
            </a:pPr>
            <a:r>
              <a:rPr lang="en-GB" sz="2400" b="1" dirty="0"/>
              <a:t>I.T. and Technologies</a:t>
            </a:r>
          </a:p>
          <a:p>
            <a:pPr marL="342900" indent="-342900">
              <a:buFont typeface="Wingdings" panose="05000000000000000000" pitchFamily="2" charset="2"/>
              <a:buChar char="q"/>
            </a:pPr>
            <a:endParaRPr lang="en-GB" sz="900" b="1" dirty="0"/>
          </a:p>
          <a:p>
            <a:pPr marL="342900" indent="-342900">
              <a:buFont typeface="Wingdings" panose="05000000000000000000" pitchFamily="2" charset="2"/>
              <a:buChar char="q"/>
            </a:pPr>
            <a:r>
              <a:rPr lang="en-GB" sz="2400" b="1" dirty="0"/>
              <a:t>Auto manufacturing &amp; Parts supply</a:t>
            </a:r>
          </a:p>
          <a:p>
            <a:pPr marL="342900" indent="-342900">
              <a:buFont typeface="Wingdings" panose="05000000000000000000" pitchFamily="2" charset="2"/>
              <a:buChar char="q"/>
            </a:pPr>
            <a:endParaRPr lang="en-GB" sz="900" b="1" dirty="0"/>
          </a:p>
          <a:p>
            <a:pPr marL="342900" indent="-342900">
              <a:buFont typeface="Wingdings" panose="05000000000000000000" pitchFamily="2" charset="2"/>
              <a:buChar char="q"/>
            </a:pPr>
            <a:r>
              <a:rPr lang="en-GB" sz="2400" b="1" dirty="0"/>
              <a:t>Machine building</a:t>
            </a:r>
          </a:p>
          <a:p>
            <a:pPr marL="342900" indent="-342900">
              <a:buFont typeface="Wingdings" panose="05000000000000000000" pitchFamily="2" charset="2"/>
              <a:buChar char="q"/>
            </a:pPr>
            <a:endParaRPr lang="en-GB" sz="900" b="1" dirty="0"/>
          </a:p>
          <a:p>
            <a:pPr marL="342900" indent="-342900">
              <a:buFont typeface="Wingdings" panose="05000000000000000000" pitchFamily="2" charset="2"/>
              <a:buChar char="q"/>
            </a:pPr>
            <a:r>
              <a:rPr lang="en-GB" sz="2400" b="1" dirty="0"/>
              <a:t>Defence sector industries </a:t>
            </a:r>
          </a:p>
          <a:p>
            <a:pPr marL="342900" indent="-342900">
              <a:buFont typeface="Wingdings" panose="05000000000000000000" pitchFamily="2" charset="2"/>
              <a:buChar char="q"/>
            </a:pPr>
            <a:endParaRPr lang="en-GB" sz="1000" b="1" dirty="0"/>
          </a:p>
          <a:p>
            <a:pPr marL="342900" indent="-342900">
              <a:buFont typeface="Wingdings" panose="05000000000000000000" pitchFamily="2" charset="2"/>
              <a:buChar char="q"/>
            </a:pPr>
            <a:r>
              <a:rPr lang="en-GB" sz="2400" b="1" dirty="0"/>
              <a:t>Oil field services</a:t>
            </a:r>
          </a:p>
          <a:p>
            <a:pPr marL="342900" indent="-342900">
              <a:buFont typeface="Wingdings" panose="05000000000000000000" pitchFamily="2" charset="2"/>
              <a:buChar char="q"/>
            </a:pPr>
            <a:endParaRPr lang="en-GB" sz="1000" b="1" dirty="0"/>
          </a:p>
          <a:p>
            <a:pPr marL="342900" indent="-342900">
              <a:buFont typeface="Wingdings" panose="05000000000000000000" pitchFamily="2" charset="2"/>
              <a:buChar char="q"/>
            </a:pPr>
            <a:r>
              <a:rPr lang="en-GB" sz="2400" b="1" dirty="0"/>
              <a:t>Value-Added processing in oil, gas and extractive industries </a:t>
            </a:r>
          </a:p>
        </p:txBody>
      </p:sp>
      <p:sp>
        <p:nvSpPr>
          <p:cNvPr id="4" name="TextBox 3"/>
          <p:cNvSpPr txBox="1">
            <a:spLocks noChangeArrowheads="1"/>
          </p:cNvSpPr>
          <p:nvPr/>
        </p:nvSpPr>
        <p:spPr bwMode="auto">
          <a:xfrm>
            <a:off x="468312" y="260350"/>
            <a:ext cx="51704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b="1" dirty="0">
                <a:solidFill>
                  <a:schemeClr val="bg1"/>
                </a:solidFill>
                <a:latin typeface="Calibri" pitchFamily="34" charset="0"/>
              </a:rPr>
              <a:t>Localization Target Sectors</a:t>
            </a:r>
            <a:endParaRPr lang="en-US" altLang="en-US" dirty="0"/>
          </a:p>
        </p:txBody>
      </p:sp>
    </p:spTree>
    <p:extLst>
      <p:ext uri="{BB962C8B-B14F-4D97-AF65-F5344CB8AC3E}">
        <p14:creationId xmlns:p14="http://schemas.microsoft.com/office/powerpoint/2010/main" val="2234454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smtClean="0">
                <a:solidFill>
                  <a:schemeClr val="dk1"/>
                </a:solidFill>
                <a:latin typeface="Arial"/>
                <a:ea typeface="Arial"/>
                <a:cs typeface="Arial"/>
                <a:sym typeface="Arial"/>
              </a:rPr>
              <a:t>13</a:t>
            </a:fld>
            <a:endParaRPr lang="en-US" sz="1400" b="0" i="0" u="none" strike="noStrike" cap="none" baseline="0">
              <a:solidFill>
                <a:schemeClr val="dk1"/>
              </a:solidFill>
              <a:latin typeface="Arial"/>
              <a:ea typeface="Arial"/>
              <a:cs typeface="Arial"/>
              <a:sym typeface="Arial"/>
            </a:endParaRPr>
          </a:p>
        </p:txBody>
      </p:sp>
      <p:sp>
        <p:nvSpPr>
          <p:cNvPr id="3" name="TextBox 2"/>
          <p:cNvSpPr txBox="1"/>
          <p:nvPr/>
        </p:nvSpPr>
        <p:spPr>
          <a:xfrm>
            <a:off x="381000" y="1828800"/>
            <a:ext cx="8534400" cy="4416594"/>
          </a:xfrm>
          <a:prstGeom prst="rect">
            <a:avLst/>
          </a:prstGeom>
          <a:noFill/>
        </p:spPr>
        <p:txBody>
          <a:bodyPr wrap="square" rtlCol="0">
            <a:spAutoFit/>
          </a:bodyPr>
          <a:lstStyle/>
          <a:p>
            <a:pPr marL="342900" indent="-342900">
              <a:buFont typeface="Wingdings" panose="05000000000000000000" pitchFamily="2" charset="2"/>
              <a:buChar char="q"/>
            </a:pPr>
            <a:r>
              <a:rPr lang="en-GB" sz="2400" b="1" dirty="0"/>
              <a:t>Logistics, Transport &amp; Warehousing</a:t>
            </a:r>
          </a:p>
          <a:p>
            <a:pPr marL="342900" indent="-342900">
              <a:buFont typeface="Wingdings" panose="05000000000000000000" pitchFamily="2" charset="2"/>
              <a:buChar char="q"/>
            </a:pPr>
            <a:endParaRPr lang="en-GB" sz="900" b="1" dirty="0"/>
          </a:p>
          <a:p>
            <a:pPr marL="342900" indent="-342900">
              <a:buFont typeface="Wingdings" panose="05000000000000000000" pitchFamily="2" charset="2"/>
              <a:buChar char="q"/>
            </a:pPr>
            <a:r>
              <a:rPr lang="en-GB" sz="2400" b="1" dirty="0"/>
              <a:t>E-Commerce</a:t>
            </a:r>
          </a:p>
          <a:p>
            <a:pPr marL="342900" indent="-342900">
              <a:buFont typeface="Wingdings" panose="05000000000000000000" pitchFamily="2" charset="2"/>
              <a:buChar char="q"/>
            </a:pPr>
            <a:endParaRPr lang="en-GB" sz="900" b="1" dirty="0"/>
          </a:p>
          <a:p>
            <a:pPr marL="342900" indent="-342900">
              <a:buFont typeface="Wingdings" panose="05000000000000000000" pitchFamily="2" charset="2"/>
              <a:buChar char="q"/>
            </a:pPr>
            <a:r>
              <a:rPr lang="en-GB" sz="2400" b="1" dirty="0"/>
              <a:t>Financial Services</a:t>
            </a:r>
          </a:p>
          <a:p>
            <a:pPr marL="342900" indent="-342900">
              <a:buFont typeface="Wingdings" panose="05000000000000000000" pitchFamily="2" charset="2"/>
              <a:buChar char="q"/>
            </a:pPr>
            <a:endParaRPr lang="en-GB" sz="900" b="1" dirty="0"/>
          </a:p>
          <a:p>
            <a:pPr marL="342900" indent="-342900">
              <a:buFont typeface="Wingdings" panose="05000000000000000000" pitchFamily="2" charset="2"/>
              <a:buChar char="q"/>
            </a:pPr>
            <a:r>
              <a:rPr lang="en-GB" sz="2400" b="1" dirty="0"/>
              <a:t>Housing, especially starter-homes &amp; affordable housing</a:t>
            </a:r>
          </a:p>
          <a:p>
            <a:pPr marL="342900" indent="-342900">
              <a:buFont typeface="Wingdings" panose="05000000000000000000" pitchFamily="2" charset="2"/>
              <a:buChar char="q"/>
            </a:pPr>
            <a:endParaRPr lang="en-GB" sz="900" b="1" dirty="0"/>
          </a:p>
          <a:p>
            <a:pPr marL="342900" indent="-342900">
              <a:buFont typeface="Wingdings" panose="05000000000000000000" pitchFamily="2" charset="2"/>
              <a:buChar char="q"/>
            </a:pPr>
            <a:r>
              <a:rPr lang="en-GB" sz="2400" b="1" dirty="0"/>
              <a:t>Leisure sectors, including hotels, resorts &amp; hospitality</a:t>
            </a:r>
          </a:p>
          <a:p>
            <a:pPr marL="342900" indent="-342900">
              <a:buFont typeface="Wingdings" panose="05000000000000000000" pitchFamily="2" charset="2"/>
              <a:buChar char="q"/>
            </a:pPr>
            <a:endParaRPr lang="en-GB" sz="900" b="1" dirty="0"/>
          </a:p>
          <a:p>
            <a:pPr marL="342900" indent="-342900">
              <a:buFont typeface="Wingdings" panose="05000000000000000000" pitchFamily="2" charset="2"/>
              <a:buChar char="q"/>
            </a:pPr>
            <a:r>
              <a:rPr lang="en-GB" sz="2400" b="1" dirty="0"/>
              <a:t>Business services, including offices</a:t>
            </a:r>
          </a:p>
          <a:p>
            <a:pPr marL="342900" indent="-342900">
              <a:buFont typeface="Wingdings" panose="05000000000000000000" pitchFamily="2" charset="2"/>
              <a:buChar char="q"/>
            </a:pPr>
            <a:endParaRPr lang="en-GB" sz="1000" b="1" dirty="0"/>
          </a:p>
          <a:p>
            <a:pPr marL="342900" indent="-342900">
              <a:buFont typeface="Wingdings" panose="05000000000000000000" pitchFamily="2" charset="2"/>
              <a:buChar char="q"/>
            </a:pPr>
            <a:r>
              <a:rPr lang="en-GB" sz="2400" b="1" dirty="0"/>
              <a:t>Services linked to Belt &amp; Road/ NSTC expansion </a:t>
            </a:r>
          </a:p>
          <a:p>
            <a:pPr marL="342900" indent="-342900">
              <a:buFont typeface="Wingdings" panose="05000000000000000000" pitchFamily="2" charset="2"/>
              <a:buChar char="q"/>
            </a:pPr>
            <a:endParaRPr lang="en-GB" sz="1000" b="1" dirty="0"/>
          </a:p>
          <a:p>
            <a:pPr marL="342900" indent="-342900">
              <a:buFont typeface="Wingdings" panose="05000000000000000000" pitchFamily="2" charset="2"/>
              <a:buChar char="q"/>
            </a:pPr>
            <a:r>
              <a:rPr lang="en-GB" sz="2400" b="1" dirty="0"/>
              <a:t>Health services and Education </a:t>
            </a:r>
          </a:p>
        </p:txBody>
      </p:sp>
      <p:sp>
        <p:nvSpPr>
          <p:cNvPr id="4" name="TextBox 3"/>
          <p:cNvSpPr txBox="1">
            <a:spLocks noChangeArrowheads="1"/>
          </p:cNvSpPr>
          <p:nvPr/>
        </p:nvSpPr>
        <p:spPr bwMode="auto">
          <a:xfrm>
            <a:off x="468313" y="260350"/>
            <a:ext cx="42973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b="1" dirty="0">
                <a:solidFill>
                  <a:schemeClr val="bg1"/>
                </a:solidFill>
                <a:latin typeface="Calibri" pitchFamily="34" charset="0"/>
              </a:rPr>
              <a:t>Other Growth Sectors</a:t>
            </a:r>
            <a:endParaRPr lang="en-US" altLang="en-US" dirty="0"/>
          </a:p>
        </p:txBody>
      </p:sp>
    </p:spTree>
    <p:extLst>
      <p:ext uri="{BB962C8B-B14F-4D97-AF65-F5344CB8AC3E}">
        <p14:creationId xmlns:p14="http://schemas.microsoft.com/office/powerpoint/2010/main" val="398959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smtClean="0">
                <a:solidFill>
                  <a:schemeClr val="dk1"/>
                </a:solidFill>
                <a:latin typeface="Arial"/>
                <a:ea typeface="Arial"/>
                <a:cs typeface="Arial"/>
                <a:sym typeface="Arial"/>
              </a:rPr>
              <a:t>14</a:t>
            </a:fld>
            <a:endParaRPr lang="en-US" sz="1400" b="0" i="0" u="none" strike="noStrike" cap="none" baseline="0">
              <a:solidFill>
                <a:schemeClr val="dk1"/>
              </a:solidFill>
              <a:latin typeface="Arial"/>
              <a:ea typeface="Arial"/>
              <a:cs typeface="Arial"/>
              <a:sym typeface="Arial"/>
            </a:endParaRPr>
          </a:p>
        </p:txBody>
      </p:sp>
      <p:sp>
        <p:nvSpPr>
          <p:cNvPr id="3" name="TextBox 2"/>
          <p:cNvSpPr txBox="1"/>
          <p:nvPr/>
        </p:nvSpPr>
        <p:spPr>
          <a:xfrm>
            <a:off x="304800" y="1447800"/>
            <a:ext cx="8610600" cy="4832092"/>
          </a:xfrm>
          <a:prstGeom prst="rect">
            <a:avLst/>
          </a:prstGeom>
          <a:noFill/>
        </p:spPr>
        <p:txBody>
          <a:bodyPr wrap="square" rtlCol="0">
            <a:spAutoFit/>
          </a:bodyPr>
          <a:lstStyle/>
          <a:p>
            <a:pPr marL="342900" indent="-342900">
              <a:buFont typeface="Wingdings" panose="05000000000000000000" pitchFamily="2" charset="2"/>
              <a:buChar char="q"/>
            </a:pPr>
            <a:r>
              <a:rPr lang="en-GB" sz="2400" b="1" dirty="0">
                <a:latin typeface="Calibri" panose="020F0502020204030204" pitchFamily="34" charset="0"/>
              </a:rPr>
              <a:t>Critically depends on success in;</a:t>
            </a:r>
          </a:p>
          <a:p>
            <a:pPr marL="342900" indent="-342900">
              <a:buFont typeface="Wingdings" panose="05000000000000000000" pitchFamily="2" charset="2"/>
              <a:buChar char="q"/>
            </a:pPr>
            <a:endParaRPr lang="en-GB" sz="1000" b="1" dirty="0">
              <a:latin typeface="Calibri" panose="020F0502020204030204" pitchFamily="34" charset="0"/>
            </a:endParaRPr>
          </a:p>
          <a:p>
            <a:pPr marL="800100" lvl="1" indent="-342900">
              <a:buFont typeface="Wingdings" panose="05000000000000000000" pitchFamily="2" charset="2"/>
              <a:buChar char="q"/>
            </a:pPr>
            <a:r>
              <a:rPr lang="en-GB" sz="2400" b="1" dirty="0">
                <a:latin typeface="Calibri" panose="020F0502020204030204" pitchFamily="34" charset="0"/>
              </a:rPr>
              <a:t>maintaining stable &amp; predictable macro environment</a:t>
            </a:r>
          </a:p>
          <a:p>
            <a:pPr marL="800100" lvl="1" indent="-342900">
              <a:buFont typeface="Wingdings" panose="05000000000000000000" pitchFamily="2" charset="2"/>
              <a:buChar char="q"/>
            </a:pPr>
            <a:r>
              <a:rPr lang="en-GB" sz="2400" b="1" dirty="0">
                <a:latin typeface="Calibri" panose="020F0502020204030204" pitchFamily="34" charset="0"/>
              </a:rPr>
              <a:t>attracting investment into diversification industries</a:t>
            </a:r>
          </a:p>
          <a:p>
            <a:pPr marL="800100" lvl="1" indent="-342900">
              <a:buFont typeface="Wingdings" panose="05000000000000000000" pitchFamily="2" charset="2"/>
              <a:buChar char="q"/>
            </a:pPr>
            <a:r>
              <a:rPr lang="en-GB" sz="2400" b="1" dirty="0">
                <a:latin typeface="Calibri" panose="020F0502020204030204" pitchFamily="34" charset="0"/>
              </a:rPr>
              <a:t>diversifying exports away from extractive industries</a:t>
            </a:r>
          </a:p>
          <a:p>
            <a:pPr marL="800100" lvl="1" indent="-342900">
              <a:buFont typeface="Wingdings" panose="05000000000000000000" pitchFamily="2" charset="2"/>
              <a:buChar char="q"/>
            </a:pPr>
            <a:r>
              <a:rPr lang="en-GB" sz="2400" b="1" dirty="0">
                <a:latin typeface="Calibri" panose="020F0502020204030204" pitchFamily="34" charset="0"/>
              </a:rPr>
              <a:t>keeping competitive economic conditions</a:t>
            </a:r>
          </a:p>
          <a:p>
            <a:pPr marL="800100" lvl="1" indent="-342900">
              <a:buFont typeface="Wingdings" panose="05000000000000000000" pitchFamily="2" charset="2"/>
              <a:buChar char="q"/>
            </a:pPr>
            <a:r>
              <a:rPr lang="en-GB" sz="2400" b="1" dirty="0">
                <a:latin typeface="Calibri" panose="020F0502020204030204" pitchFamily="34" charset="0"/>
              </a:rPr>
              <a:t>dealing with the inevitable decline in available workforce</a:t>
            </a:r>
          </a:p>
          <a:p>
            <a:pPr marL="800100" lvl="1" indent="-342900">
              <a:buFont typeface="Wingdings" panose="05000000000000000000" pitchFamily="2" charset="2"/>
              <a:buChar char="q"/>
            </a:pPr>
            <a:r>
              <a:rPr lang="en-GB" sz="2400" b="1" dirty="0">
                <a:latin typeface="Calibri" panose="020F0502020204030204" pitchFamily="34" charset="0"/>
              </a:rPr>
              <a:t>making the budget more efficient</a:t>
            </a:r>
          </a:p>
          <a:p>
            <a:pPr marL="800100" lvl="1" indent="-342900">
              <a:buFont typeface="Wingdings" panose="05000000000000000000" pitchFamily="2" charset="2"/>
              <a:buChar char="q"/>
            </a:pPr>
            <a:r>
              <a:rPr lang="en-GB" sz="2400" b="1" dirty="0">
                <a:latin typeface="Calibri" panose="020F0502020204030204" pitchFamily="34" charset="0"/>
              </a:rPr>
              <a:t>Tax &amp; administrative reforms</a:t>
            </a:r>
          </a:p>
          <a:p>
            <a:pPr marL="800100" lvl="1" indent="-342900">
              <a:buFont typeface="Wingdings" panose="05000000000000000000" pitchFamily="2" charset="2"/>
              <a:buChar char="q"/>
            </a:pPr>
            <a:r>
              <a:rPr lang="en-GB" sz="2400" b="1" dirty="0">
                <a:latin typeface="Calibri" panose="020F0502020204030204" pitchFamily="34" charset="0"/>
              </a:rPr>
              <a:t>adapting to any additional sanctions</a:t>
            </a:r>
          </a:p>
          <a:p>
            <a:pPr marL="800100" lvl="1" indent="-342900">
              <a:buFont typeface="Wingdings" panose="05000000000000000000" pitchFamily="2" charset="2"/>
              <a:buChar char="q"/>
            </a:pPr>
            <a:r>
              <a:rPr lang="en-GB" sz="2400" b="1" dirty="0">
                <a:latin typeface="Calibri" panose="020F0502020204030204" pitchFamily="34" charset="0"/>
              </a:rPr>
              <a:t>maintaining domestic stability &amp; boosting household spending</a:t>
            </a:r>
          </a:p>
          <a:p>
            <a:pPr marL="800100" lvl="1" indent="-342900">
              <a:buFont typeface="Wingdings" panose="05000000000000000000" pitchFamily="2" charset="2"/>
              <a:buChar char="q"/>
            </a:pPr>
            <a:endParaRPr lang="en-GB" sz="1000" b="1" dirty="0">
              <a:latin typeface="Calibri" panose="020F0502020204030204" pitchFamily="34" charset="0"/>
            </a:endParaRPr>
          </a:p>
          <a:p>
            <a:endParaRPr lang="en-GB" sz="2400" b="1" dirty="0">
              <a:latin typeface="Calibri" panose="020F0502020204030204" pitchFamily="34" charset="0"/>
            </a:endParaRPr>
          </a:p>
        </p:txBody>
      </p:sp>
      <p:sp>
        <p:nvSpPr>
          <p:cNvPr id="4" name="TextBox 3"/>
          <p:cNvSpPr txBox="1">
            <a:spLocks noChangeArrowheads="1"/>
          </p:cNvSpPr>
          <p:nvPr/>
        </p:nvSpPr>
        <p:spPr bwMode="auto">
          <a:xfrm>
            <a:off x="468313" y="260350"/>
            <a:ext cx="4297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b="1" dirty="0">
                <a:solidFill>
                  <a:schemeClr val="bg1"/>
                </a:solidFill>
                <a:latin typeface="Calibri" pitchFamily="34" charset="0"/>
              </a:rPr>
              <a:t>Can a New Way Work?</a:t>
            </a:r>
            <a:endParaRPr lang="en-US" altLang="en-US" dirty="0"/>
          </a:p>
        </p:txBody>
      </p:sp>
    </p:spTree>
    <p:extLst>
      <p:ext uri="{BB962C8B-B14F-4D97-AF65-F5344CB8AC3E}">
        <p14:creationId xmlns:p14="http://schemas.microsoft.com/office/powerpoint/2010/main" val="1615460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smtClean="0">
                <a:solidFill>
                  <a:schemeClr val="dk1"/>
                </a:solidFill>
                <a:latin typeface="Arial"/>
                <a:ea typeface="Arial"/>
                <a:cs typeface="Arial"/>
                <a:sym typeface="Arial"/>
              </a:rPr>
              <a:t>15</a:t>
            </a:fld>
            <a:endParaRPr lang="en-US" sz="1400" b="0" i="0" u="none" strike="noStrike" cap="none" baseline="0">
              <a:solidFill>
                <a:schemeClr val="dk1"/>
              </a:solidFill>
              <a:latin typeface="Arial"/>
              <a:ea typeface="Arial"/>
              <a:cs typeface="Arial"/>
              <a:sym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 y="4038600"/>
            <a:ext cx="4730750" cy="241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468313" y="260350"/>
            <a:ext cx="42973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b="1" dirty="0">
                <a:solidFill>
                  <a:schemeClr val="bg1"/>
                </a:solidFill>
                <a:latin typeface="Calibri" pitchFamily="34" charset="0"/>
              </a:rPr>
              <a:t>Why now?</a:t>
            </a:r>
            <a:endParaRPr lang="en-US" alt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8" y="4343399"/>
            <a:ext cx="19081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4648200" y="4998719"/>
            <a:ext cx="1676400"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3" name="TextBox 2"/>
          <p:cNvSpPr txBox="1"/>
          <p:nvPr/>
        </p:nvSpPr>
        <p:spPr>
          <a:xfrm>
            <a:off x="228600" y="1219200"/>
            <a:ext cx="8610600" cy="2646878"/>
          </a:xfrm>
          <a:prstGeom prst="rect">
            <a:avLst/>
          </a:prstGeom>
          <a:noFill/>
        </p:spPr>
        <p:txBody>
          <a:bodyPr wrap="square" rtlCol="0">
            <a:spAutoFit/>
          </a:bodyPr>
          <a:lstStyle/>
          <a:p>
            <a:pPr marL="342900" indent="-342900">
              <a:buFont typeface="Wingdings" panose="05000000000000000000" pitchFamily="2" charset="2"/>
              <a:buChar char="q"/>
            </a:pPr>
            <a:r>
              <a:rPr lang="en-GB" sz="2400" b="1" dirty="0">
                <a:latin typeface="Calibri" panose="020F0502020204030204" pitchFamily="34" charset="0"/>
              </a:rPr>
              <a:t>Warning signs that the “hydrocarbon model” was becoming less effective appeared from late 2012</a:t>
            </a:r>
          </a:p>
          <a:p>
            <a:pPr marL="342900" indent="-342900">
              <a:buFont typeface="Wingdings" panose="05000000000000000000" pitchFamily="2" charset="2"/>
              <a:buChar char="q"/>
            </a:pPr>
            <a:endParaRPr lang="en-GB" sz="1100" b="1" dirty="0">
              <a:latin typeface="Calibri" panose="020F0502020204030204" pitchFamily="34" charset="0"/>
            </a:endParaRPr>
          </a:p>
          <a:p>
            <a:pPr marL="342900" indent="-342900">
              <a:buFont typeface="Wingdings" panose="05000000000000000000" pitchFamily="2" charset="2"/>
              <a:buChar char="q"/>
            </a:pPr>
            <a:r>
              <a:rPr lang="en-GB" sz="2400" b="1" dirty="0">
                <a:latin typeface="Calibri" panose="020F0502020204030204" pitchFamily="34" charset="0"/>
              </a:rPr>
              <a:t>Events since 2014 have helped enforce the need for diversification in activity and exports</a:t>
            </a:r>
          </a:p>
          <a:p>
            <a:pPr marL="342900" indent="-342900">
              <a:buFont typeface="Wingdings" panose="05000000000000000000" pitchFamily="2" charset="2"/>
              <a:buChar char="q"/>
            </a:pPr>
            <a:endParaRPr lang="en-GB" sz="1100" b="1" dirty="0">
              <a:latin typeface="Calibri" panose="020F0502020204030204" pitchFamily="34" charset="0"/>
            </a:endParaRPr>
          </a:p>
          <a:p>
            <a:pPr marL="342900" indent="-342900">
              <a:buFont typeface="Wingdings" panose="05000000000000000000" pitchFamily="2" charset="2"/>
              <a:buChar char="q"/>
            </a:pPr>
            <a:r>
              <a:rPr lang="en-GB" sz="2400" b="1" dirty="0">
                <a:latin typeface="Calibri" panose="020F0502020204030204" pitchFamily="34" charset="0"/>
              </a:rPr>
              <a:t>Public opinion matters a great deal … and polls show people want to see economic recovery in the next three years</a:t>
            </a:r>
          </a:p>
        </p:txBody>
      </p:sp>
    </p:spTree>
    <p:extLst>
      <p:ext uri="{BB962C8B-B14F-4D97-AF65-F5344CB8AC3E}">
        <p14:creationId xmlns:p14="http://schemas.microsoft.com/office/powerpoint/2010/main" val="503095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smtClean="0">
                <a:solidFill>
                  <a:schemeClr val="dk1"/>
                </a:solidFill>
                <a:latin typeface="Arial"/>
                <a:ea typeface="Arial"/>
                <a:cs typeface="Arial"/>
                <a:sym typeface="Arial"/>
              </a:rPr>
              <a:t>16</a:t>
            </a:fld>
            <a:endParaRPr lang="en-US" sz="1400" b="0" i="0" u="none" strike="noStrike" cap="none" baseline="0">
              <a:solidFill>
                <a:schemeClr val="dk1"/>
              </a:solidFill>
              <a:latin typeface="Arial"/>
              <a:ea typeface="Arial"/>
              <a:cs typeface="Arial"/>
              <a:sym typeface="Arial"/>
            </a:endParaRPr>
          </a:p>
        </p:txBody>
      </p:sp>
      <p:sp>
        <p:nvSpPr>
          <p:cNvPr id="3" name="TextBox 2"/>
          <p:cNvSpPr txBox="1"/>
          <p:nvPr/>
        </p:nvSpPr>
        <p:spPr>
          <a:xfrm>
            <a:off x="304800" y="1219200"/>
            <a:ext cx="8686800" cy="5447645"/>
          </a:xfrm>
          <a:prstGeom prst="rect">
            <a:avLst/>
          </a:prstGeom>
          <a:noFill/>
        </p:spPr>
        <p:txBody>
          <a:bodyPr wrap="square" rtlCol="0">
            <a:spAutoFit/>
          </a:bodyPr>
          <a:lstStyle/>
          <a:p>
            <a:pPr marL="342900" indent="-342900">
              <a:buFont typeface="Wingdings" panose="05000000000000000000" pitchFamily="2" charset="2"/>
              <a:buChar char="q"/>
            </a:pPr>
            <a:r>
              <a:rPr lang="en-GB" sz="2400" b="1" dirty="0">
                <a:latin typeface="Calibri" panose="020F0502020204030204" pitchFamily="34" charset="0"/>
              </a:rPr>
              <a:t>Perception of Russia is very poor and will likely get worse before improving. This adds reputational risk to investment in Russia</a:t>
            </a:r>
          </a:p>
          <a:p>
            <a:pPr marL="342900" indent="-342900">
              <a:buFont typeface="Wingdings" panose="05000000000000000000" pitchFamily="2" charset="2"/>
              <a:buChar char="q"/>
            </a:pPr>
            <a:endParaRPr lang="en-GB" sz="1000" b="1" dirty="0">
              <a:latin typeface="Calibri" panose="020F0502020204030204" pitchFamily="34" charset="0"/>
            </a:endParaRPr>
          </a:p>
          <a:p>
            <a:pPr marL="342900" indent="-342900">
              <a:buFont typeface="Wingdings" panose="05000000000000000000" pitchFamily="2" charset="2"/>
              <a:buChar char="q"/>
            </a:pPr>
            <a:r>
              <a:rPr lang="en-GB" sz="2400" b="1" dirty="0">
                <a:latin typeface="Calibri" panose="020F0502020204030204" pitchFamily="34" charset="0"/>
              </a:rPr>
              <a:t>How will the deterioration in labour demographics be dealt with?</a:t>
            </a:r>
          </a:p>
          <a:p>
            <a:pPr marL="342900" indent="-342900">
              <a:buFont typeface="Wingdings" panose="05000000000000000000" pitchFamily="2" charset="2"/>
              <a:buChar char="q"/>
            </a:pPr>
            <a:endParaRPr lang="en-GB" sz="1000" b="1" dirty="0">
              <a:latin typeface="Calibri" panose="020F0502020204030204" pitchFamily="34" charset="0"/>
            </a:endParaRPr>
          </a:p>
          <a:p>
            <a:pPr marL="342900" indent="-342900">
              <a:buFont typeface="Wingdings" panose="05000000000000000000" pitchFamily="2" charset="2"/>
              <a:buChar char="q"/>
            </a:pPr>
            <a:r>
              <a:rPr lang="en-GB" sz="2400" b="1" dirty="0">
                <a:latin typeface="Calibri" panose="020F0502020204030204" pitchFamily="34" charset="0"/>
              </a:rPr>
              <a:t>Can the imbalance in the size of the state versus SMEs in the economy be addressed?</a:t>
            </a:r>
          </a:p>
          <a:p>
            <a:pPr marL="342900" indent="-342900">
              <a:buFont typeface="Wingdings" panose="05000000000000000000" pitchFamily="2" charset="2"/>
              <a:buChar char="q"/>
            </a:pPr>
            <a:endParaRPr lang="en-GB" sz="1000" b="1" dirty="0">
              <a:latin typeface="Calibri" panose="020F0502020204030204" pitchFamily="34" charset="0"/>
            </a:endParaRPr>
          </a:p>
          <a:p>
            <a:pPr marL="342900" indent="-342900">
              <a:buFont typeface="Wingdings" panose="05000000000000000000" pitchFamily="2" charset="2"/>
              <a:buChar char="q"/>
            </a:pPr>
            <a:r>
              <a:rPr lang="en-GB" sz="2400" b="1" dirty="0">
                <a:latin typeface="Calibri" panose="020F0502020204030204" pitchFamily="34" charset="0"/>
              </a:rPr>
              <a:t>Will the inefficiencies of budget spending be rectified?</a:t>
            </a:r>
          </a:p>
          <a:p>
            <a:pPr marL="342900" indent="-342900">
              <a:buFont typeface="Wingdings" panose="05000000000000000000" pitchFamily="2" charset="2"/>
              <a:buChar char="q"/>
            </a:pPr>
            <a:endParaRPr lang="en-GB" sz="1000" b="1" dirty="0">
              <a:latin typeface="Calibri" panose="020F0502020204030204" pitchFamily="34" charset="0"/>
            </a:endParaRPr>
          </a:p>
          <a:p>
            <a:pPr marL="342900" indent="-342900">
              <a:buFont typeface="Wingdings" panose="05000000000000000000" pitchFamily="2" charset="2"/>
              <a:buChar char="q"/>
            </a:pPr>
            <a:r>
              <a:rPr lang="en-GB" sz="2400" b="1" dirty="0">
                <a:latin typeface="Calibri" panose="020F0502020204030204" pitchFamily="34" charset="0"/>
              </a:rPr>
              <a:t>Will there be more money for education and research &amp; development?</a:t>
            </a:r>
          </a:p>
          <a:p>
            <a:pPr marL="342900" indent="-342900">
              <a:buFont typeface="Wingdings" panose="05000000000000000000" pitchFamily="2" charset="2"/>
              <a:buChar char="q"/>
            </a:pPr>
            <a:endParaRPr lang="en-GB" sz="1000" b="1" dirty="0">
              <a:latin typeface="Calibri" panose="020F0502020204030204" pitchFamily="34" charset="0"/>
            </a:endParaRPr>
          </a:p>
          <a:p>
            <a:pPr marL="342900" indent="-342900">
              <a:buFont typeface="Wingdings" panose="05000000000000000000" pitchFamily="2" charset="2"/>
              <a:buChar char="q"/>
            </a:pPr>
            <a:r>
              <a:rPr lang="en-GB" sz="2400" b="1" dirty="0">
                <a:latin typeface="Calibri" panose="020F0502020204030204" pitchFamily="34" charset="0"/>
              </a:rPr>
              <a:t>Pensions reform is urgent</a:t>
            </a:r>
          </a:p>
          <a:p>
            <a:pPr marL="342900" indent="-342900">
              <a:buFont typeface="Wingdings" panose="05000000000000000000" pitchFamily="2" charset="2"/>
              <a:buChar char="q"/>
            </a:pPr>
            <a:endParaRPr lang="en-GB" sz="1000" b="1" dirty="0">
              <a:latin typeface="Calibri" panose="020F0502020204030204" pitchFamily="34" charset="0"/>
            </a:endParaRPr>
          </a:p>
          <a:p>
            <a:pPr marL="342900" indent="-342900">
              <a:buFont typeface="Wingdings" panose="05000000000000000000" pitchFamily="2" charset="2"/>
              <a:buChar char="q"/>
            </a:pPr>
            <a:r>
              <a:rPr lang="en-GB" sz="2400" b="1" dirty="0">
                <a:latin typeface="Calibri" panose="020F0502020204030204" pitchFamily="34" charset="0"/>
              </a:rPr>
              <a:t>Can Russia create a more meaningful pool of domestic capital to fund start-ups and longer-term projects?</a:t>
            </a:r>
          </a:p>
        </p:txBody>
      </p:sp>
      <p:sp>
        <p:nvSpPr>
          <p:cNvPr id="4" name="TextBox 3"/>
          <p:cNvSpPr txBox="1">
            <a:spLocks noChangeArrowheads="1"/>
          </p:cNvSpPr>
          <p:nvPr/>
        </p:nvSpPr>
        <p:spPr bwMode="auto">
          <a:xfrm>
            <a:off x="468313" y="260350"/>
            <a:ext cx="42973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b="1" dirty="0">
                <a:solidFill>
                  <a:schemeClr val="bg1"/>
                </a:solidFill>
                <a:latin typeface="Calibri" pitchFamily="34" charset="0"/>
              </a:rPr>
              <a:t>Investor Concerns</a:t>
            </a:r>
            <a:endParaRPr lang="en-US" altLang="en-US" dirty="0"/>
          </a:p>
        </p:txBody>
      </p:sp>
    </p:spTree>
    <p:extLst>
      <p:ext uri="{BB962C8B-B14F-4D97-AF65-F5344CB8AC3E}">
        <p14:creationId xmlns:p14="http://schemas.microsoft.com/office/powerpoint/2010/main" val="3671985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smtClean="0">
                <a:solidFill>
                  <a:schemeClr val="dk1"/>
                </a:solidFill>
                <a:latin typeface="Arial"/>
                <a:ea typeface="Arial"/>
                <a:cs typeface="Arial"/>
                <a:sym typeface="Arial"/>
              </a:rPr>
              <a:t>17</a:t>
            </a:fld>
            <a:endParaRPr lang="en-US" sz="1400" b="0" i="0" u="none" strike="noStrike" cap="none" baseline="0">
              <a:solidFill>
                <a:schemeClr val="dk1"/>
              </a:solidFill>
              <a:latin typeface="Arial"/>
              <a:ea typeface="Arial"/>
              <a:cs typeface="Arial"/>
              <a:sym typeface="Arial"/>
            </a:endParaRPr>
          </a:p>
        </p:txBody>
      </p:sp>
      <p:sp>
        <p:nvSpPr>
          <p:cNvPr id="3" name="TextBox 2"/>
          <p:cNvSpPr txBox="1"/>
          <p:nvPr/>
        </p:nvSpPr>
        <p:spPr>
          <a:xfrm>
            <a:off x="228600" y="1219200"/>
            <a:ext cx="8610600" cy="5293757"/>
          </a:xfrm>
          <a:prstGeom prst="rect">
            <a:avLst/>
          </a:prstGeom>
          <a:noFill/>
        </p:spPr>
        <p:txBody>
          <a:bodyPr wrap="square" rtlCol="0">
            <a:spAutoFit/>
          </a:bodyPr>
          <a:lstStyle/>
          <a:p>
            <a:pPr marL="342900" indent="-342900">
              <a:buFont typeface="Wingdings" panose="05000000000000000000" pitchFamily="2" charset="2"/>
              <a:buChar char="q"/>
            </a:pPr>
            <a:r>
              <a:rPr lang="en-GB" sz="2400" b="1" dirty="0">
                <a:latin typeface="Calibri" panose="020F0502020204030204" pitchFamily="34" charset="0"/>
              </a:rPr>
              <a:t>Russia is still in a relatively good position today</a:t>
            </a:r>
          </a:p>
          <a:p>
            <a:pPr marL="342900" indent="-342900">
              <a:buFont typeface="Wingdings" panose="05000000000000000000" pitchFamily="2" charset="2"/>
              <a:buChar char="q"/>
            </a:pPr>
            <a:endParaRPr lang="en-GB" sz="1000" b="1" dirty="0">
              <a:latin typeface="Calibri" panose="020F0502020204030204" pitchFamily="34" charset="0"/>
            </a:endParaRPr>
          </a:p>
          <a:p>
            <a:pPr marL="800100" lvl="1" indent="-342900">
              <a:buFont typeface="Wingdings" panose="05000000000000000000" pitchFamily="2" charset="2"/>
              <a:buChar char="q"/>
            </a:pPr>
            <a:r>
              <a:rPr lang="en-GB" sz="2400" b="1" dirty="0">
                <a:latin typeface="Calibri" panose="020F0502020204030204" pitchFamily="34" charset="0"/>
              </a:rPr>
              <a:t>Sixth lowest level of national debt and sixth highest financial reserves in the world</a:t>
            </a:r>
          </a:p>
          <a:p>
            <a:pPr marL="342900" indent="-342900">
              <a:buFont typeface="Wingdings" panose="05000000000000000000" pitchFamily="2" charset="2"/>
              <a:buChar char="q"/>
            </a:pPr>
            <a:endParaRPr lang="en-GB" sz="1000" b="1" dirty="0">
              <a:latin typeface="Calibri" panose="020F0502020204030204" pitchFamily="34" charset="0"/>
            </a:endParaRPr>
          </a:p>
          <a:p>
            <a:pPr marL="800100" lvl="1" indent="-342900">
              <a:buFont typeface="Wingdings" panose="05000000000000000000" pitchFamily="2" charset="2"/>
              <a:buChar char="q"/>
            </a:pPr>
            <a:r>
              <a:rPr lang="en-GB" sz="2400" b="1" dirty="0">
                <a:latin typeface="Calibri" panose="020F0502020204030204" pitchFamily="34" charset="0"/>
              </a:rPr>
              <a:t>Biggest population in Europe and with the highest per capita spending power &amp; household wealth amongst developing nations (OECD data)</a:t>
            </a:r>
          </a:p>
          <a:p>
            <a:pPr marL="342900" indent="-342900">
              <a:buFont typeface="Wingdings" panose="05000000000000000000" pitchFamily="2" charset="2"/>
              <a:buChar char="q"/>
            </a:pPr>
            <a:endParaRPr lang="en-GB" sz="1000" b="1" dirty="0">
              <a:latin typeface="Calibri" panose="020F0502020204030204" pitchFamily="34" charset="0"/>
            </a:endParaRPr>
          </a:p>
          <a:p>
            <a:pPr marL="800100" lvl="1" indent="-342900">
              <a:buFont typeface="Wingdings" panose="05000000000000000000" pitchFamily="2" charset="2"/>
              <a:buChar char="q"/>
            </a:pPr>
            <a:r>
              <a:rPr lang="en-GB" sz="2400" b="1" dirty="0">
                <a:latin typeface="Calibri" panose="020F0502020204030204" pitchFamily="34" charset="0"/>
              </a:rPr>
              <a:t>Ranked sixth biggest world economy on PPP basis ($4 trillion) by IMF</a:t>
            </a:r>
          </a:p>
          <a:p>
            <a:pPr marL="342900" indent="-342900">
              <a:buFont typeface="Wingdings" panose="05000000000000000000" pitchFamily="2" charset="2"/>
              <a:buChar char="q"/>
            </a:pPr>
            <a:endParaRPr lang="en-GB" sz="1000" b="1" dirty="0">
              <a:latin typeface="Calibri" panose="020F0502020204030204" pitchFamily="34" charset="0"/>
            </a:endParaRPr>
          </a:p>
          <a:p>
            <a:pPr marL="800100" lvl="1" indent="-342900">
              <a:buFont typeface="Wingdings" panose="05000000000000000000" pitchFamily="2" charset="2"/>
              <a:buChar char="q"/>
            </a:pPr>
            <a:r>
              <a:rPr lang="en-GB" sz="2400" b="1" dirty="0">
                <a:latin typeface="Calibri" panose="020F0502020204030204" pitchFamily="34" charset="0"/>
              </a:rPr>
              <a:t>World’s biggest supplier of “extracted materials”, including oil (crude + products) and gas</a:t>
            </a:r>
          </a:p>
          <a:p>
            <a:pPr marL="800100" lvl="1" indent="-342900">
              <a:buFont typeface="Wingdings" panose="05000000000000000000" pitchFamily="2" charset="2"/>
              <a:buChar char="q"/>
            </a:pPr>
            <a:endParaRPr lang="en-GB" sz="1000" b="1" dirty="0">
              <a:latin typeface="Calibri" panose="020F0502020204030204" pitchFamily="34" charset="0"/>
            </a:endParaRPr>
          </a:p>
          <a:p>
            <a:pPr marL="800100" lvl="1" indent="-342900">
              <a:buFont typeface="Wingdings" panose="05000000000000000000" pitchFamily="2" charset="2"/>
              <a:buChar char="q"/>
            </a:pPr>
            <a:r>
              <a:rPr lang="en-GB" sz="2400" b="1" dirty="0">
                <a:latin typeface="Calibri" panose="020F0502020204030204" pitchFamily="34" charset="0"/>
              </a:rPr>
              <a:t>Attracted 2</a:t>
            </a:r>
            <a:r>
              <a:rPr lang="en-GB" sz="2400" b="1" baseline="30000" dirty="0">
                <a:latin typeface="Calibri" panose="020F0502020204030204" pitchFamily="34" charset="0"/>
              </a:rPr>
              <a:t>nd</a:t>
            </a:r>
            <a:r>
              <a:rPr lang="en-GB" sz="2400" b="1" dirty="0">
                <a:latin typeface="Calibri" panose="020F0502020204030204" pitchFamily="34" charset="0"/>
              </a:rPr>
              <a:t> highest volume of FDI within Europe in 2016 (jointly with France and just below UK)</a:t>
            </a:r>
          </a:p>
        </p:txBody>
      </p:sp>
      <p:sp>
        <p:nvSpPr>
          <p:cNvPr id="4" name="TextBox 3"/>
          <p:cNvSpPr txBox="1">
            <a:spLocks noChangeArrowheads="1"/>
          </p:cNvSpPr>
          <p:nvPr/>
        </p:nvSpPr>
        <p:spPr bwMode="auto">
          <a:xfrm>
            <a:off x="468313" y="260350"/>
            <a:ext cx="42973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b="1" dirty="0">
                <a:solidFill>
                  <a:schemeClr val="bg1"/>
                </a:solidFill>
                <a:latin typeface="Calibri" pitchFamily="34" charset="0"/>
              </a:rPr>
              <a:t>Plenty of Positives</a:t>
            </a:r>
            <a:endParaRPr lang="en-US" altLang="en-US" dirty="0"/>
          </a:p>
        </p:txBody>
      </p:sp>
    </p:spTree>
    <p:extLst>
      <p:ext uri="{BB962C8B-B14F-4D97-AF65-F5344CB8AC3E}">
        <p14:creationId xmlns:p14="http://schemas.microsoft.com/office/powerpoint/2010/main" val="3288592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4"/>
          <p:cNvSpPr txBox="1">
            <a:spLocks noChangeArrowheads="1"/>
          </p:cNvSpPr>
          <p:nvPr/>
        </p:nvSpPr>
        <p:spPr bwMode="auto">
          <a:xfrm>
            <a:off x="468312" y="260350"/>
            <a:ext cx="5018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b="1" dirty="0">
                <a:solidFill>
                  <a:schemeClr val="bg1"/>
                </a:solidFill>
                <a:latin typeface="Calibri" pitchFamily="34" charset="0"/>
              </a:rPr>
              <a:t>Eurasian Economic Union</a:t>
            </a:r>
            <a:endParaRPr lang="en-US" altLang="en-US" dirty="0"/>
          </a:p>
        </p:txBody>
      </p:sp>
      <p:sp>
        <p:nvSpPr>
          <p:cNvPr id="2" name="Slide Number Placeholder 1"/>
          <p:cNvSpPr>
            <a:spLocks noGrp="1"/>
          </p:cNvSpPr>
          <p:nvPr>
            <p:ph type="sldNum" idx="12"/>
          </p:nvPr>
        </p:nvSpPr>
        <p:spPr>
          <a:xfrm>
            <a:off x="6934200" y="6350515"/>
            <a:ext cx="2133599" cy="476249"/>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smtClean="0">
                <a:solidFill>
                  <a:schemeClr val="dk1"/>
                </a:solidFill>
                <a:latin typeface="Arial"/>
                <a:ea typeface="Arial"/>
                <a:cs typeface="Arial"/>
                <a:sym typeface="Arial"/>
              </a:rPr>
              <a:t>18</a:t>
            </a:fld>
            <a:endParaRPr lang="en-US" sz="1400" b="0" i="0" u="none" strike="noStrike" cap="none" baseline="0" dirty="0">
              <a:solidFill>
                <a:schemeClr val="dk1"/>
              </a:solidFill>
              <a:latin typeface="Arial"/>
              <a:ea typeface="Arial"/>
              <a:cs typeface="Arial"/>
              <a:sym typeface="Arial"/>
            </a:endParaRPr>
          </a:p>
        </p:txBody>
      </p:sp>
      <p:sp>
        <p:nvSpPr>
          <p:cNvPr id="6" name="Content Placeholder 2"/>
          <p:cNvSpPr>
            <a:spLocks/>
          </p:cNvSpPr>
          <p:nvPr/>
        </p:nvSpPr>
        <p:spPr bwMode="auto">
          <a:xfrm>
            <a:off x="315686" y="1447800"/>
            <a:ext cx="8458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just" eaLnBrk="1" hangingPunct="1">
              <a:lnSpc>
                <a:spcPct val="90000"/>
              </a:lnSpc>
              <a:buFont typeface="Wingdings" charset="2"/>
              <a:buChar char="q"/>
              <a:defRPr/>
            </a:pPr>
            <a:r>
              <a:rPr lang="en-GB" altLang="en-US" sz="2800" b="1" dirty="0">
                <a:solidFill>
                  <a:srgbClr val="3D3D3D"/>
                </a:solidFill>
                <a:latin typeface="Calibri" charset="0"/>
              </a:rPr>
              <a:t>Russia now holds the Presidency</a:t>
            </a:r>
          </a:p>
          <a:p>
            <a:pPr algn="just" eaLnBrk="1" hangingPunct="1">
              <a:lnSpc>
                <a:spcPct val="90000"/>
              </a:lnSpc>
              <a:buFont typeface="Wingdings" charset="2"/>
              <a:buChar char="q"/>
              <a:defRPr/>
            </a:pPr>
            <a:endParaRPr lang="en-GB" altLang="en-US" sz="1400" b="1" dirty="0">
              <a:solidFill>
                <a:srgbClr val="3D3D3D"/>
              </a:solidFill>
              <a:latin typeface="Calibri" charset="0"/>
            </a:endParaRPr>
          </a:p>
          <a:p>
            <a:pPr algn="just" eaLnBrk="1" hangingPunct="1">
              <a:lnSpc>
                <a:spcPct val="90000"/>
              </a:lnSpc>
              <a:buFont typeface="Wingdings" charset="2"/>
              <a:buChar char="q"/>
              <a:defRPr/>
            </a:pPr>
            <a:r>
              <a:rPr lang="en-GB" altLang="en-US" sz="2800" b="1" dirty="0">
                <a:solidFill>
                  <a:srgbClr val="3D3D3D"/>
                </a:solidFill>
                <a:latin typeface="Calibri" charset="0"/>
              </a:rPr>
              <a:t>Moscow and Astana expect more positive momentum in 2018 … previous distractions are over</a:t>
            </a:r>
          </a:p>
          <a:p>
            <a:pPr algn="just" eaLnBrk="1" hangingPunct="1">
              <a:lnSpc>
                <a:spcPct val="90000"/>
              </a:lnSpc>
              <a:buFont typeface="Wingdings" charset="2"/>
              <a:buChar char="q"/>
              <a:defRPr/>
            </a:pPr>
            <a:endParaRPr lang="en-GB" altLang="en-US" sz="1400" b="1" dirty="0">
              <a:solidFill>
                <a:srgbClr val="3D3D3D"/>
              </a:solidFill>
              <a:latin typeface="Calibri" charset="0"/>
            </a:endParaRPr>
          </a:p>
          <a:p>
            <a:pPr algn="just" eaLnBrk="1" hangingPunct="1">
              <a:lnSpc>
                <a:spcPct val="90000"/>
              </a:lnSpc>
              <a:buFont typeface="Wingdings" charset="2"/>
              <a:buChar char="q"/>
              <a:defRPr/>
            </a:pPr>
            <a:r>
              <a:rPr lang="en-GB" altLang="en-US" sz="2800" b="1" dirty="0">
                <a:solidFill>
                  <a:srgbClr val="3D3D3D"/>
                </a:solidFill>
                <a:latin typeface="Calibri" charset="0"/>
              </a:rPr>
              <a:t>Kazakhstan inaugurated the International Financial Center in Astana on January 1</a:t>
            </a:r>
            <a:r>
              <a:rPr lang="en-GB" altLang="en-US" sz="2800" b="1" baseline="30000" dirty="0">
                <a:solidFill>
                  <a:srgbClr val="3D3D3D"/>
                </a:solidFill>
                <a:latin typeface="Calibri" charset="0"/>
              </a:rPr>
              <a:t>st</a:t>
            </a:r>
          </a:p>
          <a:p>
            <a:pPr algn="just" eaLnBrk="1" hangingPunct="1">
              <a:lnSpc>
                <a:spcPct val="90000"/>
              </a:lnSpc>
              <a:buFont typeface="Wingdings" charset="2"/>
              <a:buChar char="q"/>
              <a:defRPr/>
            </a:pPr>
            <a:endParaRPr lang="en-GB" altLang="en-US" sz="1400" b="1" dirty="0">
              <a:solidFill>
                <a:srgbClr val="3D3D3D"/>
              </a:solidFill>
              <a:latin typeface="Calibri" charset="0"/>
            </a:endParaRPr>
          </a:p>
          <a:p>
            <a:pPr algn="just" eaLnBrk="1" hangingPunct="1">
              <a:lnSpc>
                <a:spcPct val="90000"/>
              </a:lnSpc>
              <a:buFont typeface="Wingdings" charset="2"/>
              <a:buChar char="q"/>
              <a:defRPr/>
            </a:pPr>
            <a:r>
              <a:rPr lang="en-GB" altLang="en-US" sz="2800" b="1" dirty="0">
                <a:solidFill>
                  <a:srgbClr val="3D3D3D"/>
                </a:solidFill>
                <a:latin typeface="Calibri" charset="0"/>
              </a:rPr>
              <a:t>Removing trade blockages and customs delays are expected to be a priority </a:t>
            </a:r>
          </a:p>
          <a:p>
            <a:pPr algn="just" eaLnBrk="1" hangingPunct="1">
              <a:lnSpc>
                <a:spcPct val="90000"/>
              </a:lnSpc>
              <a:buFont typeface="Wingdings" charset="2"/>
              <a:buChar char="q"/>
              <a:defRPr/>
            </a:pPr>
            <a:endParaRPr lang="en-GB" altLang="en-US" sz="1400" b="1" dirty="0">
              <a:solidFill>
                <a:srgbClr val="3D3D3D"/>
              </a:solidFill>
              <a:latin typeface="Calibri" charset="0"/>
            </a:endParaRPr>
          </a:p>
          <a:p>
            <a:pPr algn="just" eaLnBrk="1" hangingPunct="1">
              <a:lnSpc>
                <a:spcPct val="90000"/>
              </a:lnSpc>
              <a:buFont typeface="Wingdings" charset="2"/>
              <a:buChar char="q"/>
              <a:defRPr/>
            </a:pPr>
            <a:r>
              <a:rPr lang="en-GB" altLang="en-US" sz="2800" b="1" dirty="0">
                <a:solidFill>
                  <a:srgbClr val="3D3D3D"/>
                </a:solidFill>
                <a:latin typeface="Calibri" charset="0"/>
              </a:rPr>
              <a:t>China’s Belt &amp; Road is expanding across the region</a:t>
            </a:r>
          </a:p>
        </p:txBody>
      </p:sp>
    </p:spTree>
    <p:extLst>
      <p:ext uri="{BB962C8B-B14F-4D97-AF65-F5344CB8AC3E}">
        <p14:creationId xmlns:p14="http://schemas.microsoft.com/office/powerpoint/2010/main" val="3575522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0827" y="1196977"/>
            <a:ext cx="868521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rPr>
              <a:t>INDEPENDENT </a:t>
            </a:r>
            <a:r>
              <a:rPr kumimoji="0" lang="en-US" sz="3200" b="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rPr>
              <a:t>♦ </a:t>
            </a:r>
            <a:r>
              <a:rPr kumimoji="0" lang="en-US" sz="32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rPr>
              <a:t>LOCAL </a:t>
            </a:r>
            <a:r>
              <a:rPr kumimoji="0" lang="en-US" sz="3200" b="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rPr>
              <a:t>♦ </a:t>
            </a:r>
            <a:r>
              <a:rPr kumimoji="0" lang="en-US" sz="32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rPr>
              <a:t>ACTIONABLE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sym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rPr>
              <a:t>We are </a:t>
            </a:r>
            <a:r>
              <a:rPr lang="en-US" sz="1800" b="1" i="1" noProof="0" dirty="0">
                <a:solidFill>
                  <a:srgbClr val="333333"/>
                </a:solidFill>
                <a:latin typeface="Calibri" panose="020F0502020204030204" pitchFamily="34" charset="0"/>
                <a:cs typeface="Calibri" panose="020F0502020204030204" pitchFamily="34" charset="0"/>
              </a:rPr>
              <a:t>totally</a:t>
            </a:r>
            <a:r>
              <a:rPr kumimoji="0" lang="en-US" sz="1800" b="1" i="1"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rPr>
              <a:t> independent, and pride ourselves on providing completely objective analysis without any political bias or financial agenda</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rPr>
              <a:t>From our base in the region, Macro-Advisory cuts through the noise to help investors better understand how to navigate and monetize opportunities in Eurasia</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charset="0"/>
              </a:rPr>
              <a:t>We take great pride in providing actionable and commercial advice based on the most thorough analysis of primary sourced business intelligence</a:t>
            </a:r>
          </a:p>
        </p:txBody>
      </p:sp>
      <p:pic>
        <p:nvPicPr>
          <p:cNvPr id="5" name="Picture 4"/>
          <p:cNvPicPr>
            <a:picLocks noChangeAspect="1"/>
          </p:cNvPicPr>
          <p:nvPr/>
        </p:nvPicPr>
        <p:blipFill>
          <a:blip r:embed="rId2"/>
          <a:stretch>
            <a:fillRect/>
          </a:stretch>
        </p:blipFill>
        <p:spPr>
          <a:xfrm>
            <a:off x="2495338" y="2094980"/>
            <a:ext cx="4196186" cy="2388831"/>
          </a:xfrm>
          <a:prstGeom prst="rect">
            <a:avLst/>
          </a:prstGeom>
        </p:spPr>
      </p:pic>
    </p:spTree>
    <p:extLst>
      <p:ext uri="{BB962C8B-B14F-4D97-AF65-F5344CB8AC3E}">
        <p14:creationId xmlns:p14="http://schemas.microsoft.com/office/powerpoint/2010/main" val="920925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4"/>
          <p:cNvSpPr txBox="1">
            <a:spLocks noChangeArrowheads="1"/>
          </p:cNvSpPr>
          <p:nvPr/>
        </p:nvSpPr>
        <p:spPr bwMode="auto">
          <a:xfrm>
            <a:off x="468312" y="260350"/>
            <a:ext cx="5018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b="1" dirty="0">
                <a:solidFill>
                  <a:schemeClr val="bg1"/>
                </a:solidFill>
                <a:latin typeface="Calibri" pitchFamily="34" charset="0"/>
              </a:rPr>
              <a:t>Macro &amp; Business Trends</a:t>
            </a:r>
            <a:endParaRPr lang="en-US" altLang="en-US" dirty="0"/>
          </a:p>
        </p:txBody>
      </p:sp>
      <p:sp>
        <p:nvSpPr>
          <p:cNvPr id="2" name="Slide Number Placeholder 1"/>
          <p:cNvSpPr>
            <a:spLocks noGrp="1"/>
          </p:cNvSpPr>
          <p:nvPr>
            <p:ph type="sldNum" idx="12"/>
          </p:nvPr>
        </p:nvSpPr>
        <p:spPr>
          <a:xfrm>
            <a:off x="6934200" y="6350515"/>
            <a:ext cx="2133599" cy="476249"/>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smtClean="0">
                <a:solidFill>
                  <a:schemeClr val="dk1"/>
                </a:solidFill>
                <a:latin typeface="Arial"/>
                <a:ea typeface="Arial"/>
                <a:cs typeface="Arial"/>
                <a:sym typeface="Arial"/>
              </a:rPr>
              <a:t>2</a:t>
            </a:fld>
            <a:endParaRPr lang="en-US" sz="1400" b="0" i="0" u="none" strike="noStrike" cap="none" baseline="0" dirty="0">
              <a:solidFill>
                <a:schemeClr val="dk1"/>
              </a:solidFill>
              <a:latin typeface="Arial"/>
              <a:ea typeface="Arial"/>
              <a:cs typeface="Arial"/>
              <a:sym typeface="Arial"/>
            </a:endParaRPr>
          </a:p>
        </p:txBody>
      </p:sp>
      <p:sp>
        <p:nvSpPr>
          <p:cNvPr id="6" name="Content Placeholder 2"/>
          <p:cNvSpPr>
            <a:spLocks/>
          </p:cNvSpPr>
          <p:nvPr/>
        </p:nvSpPr>
        <p:spPr bwMode="auto">
          <a:xfrm>
            <a:off x="152400" y="1143000"/>
            <a:ext cx="8763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just" eaLnBrk="1" hangingPunct="1">
              <a:lnSpc>
                <a:spcPct val="90000"/>
              </a:lnSpc>
              <a:buFont typeface="Wingdings" charset="2"/>
              <a:buChar char="q"/>
              <a:defRPr/>
            </a:pPr>
            <a:r>
              <a:rPr lang="en-GB" altLang="en-US" sz="2400" b="1" dirty="0">
                <a:solidFill>
                  <a:srgbClr val="3D3D3D"/>
                </a:solidFill>
                <a:latin typeface="Calibri" charset="0"/>
              </a:rPr>
              <a:t>Low growth but stable economy in 2018 &amp; 2019. But economy needs investment to grow faster after 2020</a:t>
            </a:r>
          </a:p>
          <a:p>
            <a:pPr algn="just" eaLnBrk="1" hangingPunct="1">
              <a:lnSpc>
                <a:spcPct val="90000"/>
              </a:lnSpc>
              <a:buFont typeface="Wingdings" charset="2"/>
              <a:buChar char="q"/>
              <a:defRPr/>
            </a:pPr>
            <a:endParaRPr lang="en-GB" altLang="en-US" sz="11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Government is more likely to retain a conservative budget bias but is likely to spend “extra” oil revenues in 2019 &amp; 2020, if oil averages above $60 p/bbl (Urals)</a:t>
            </a:r>
          </a:p>
          <a:p>
            <a:pPr algn="just" eaLnBrk="1" hangingPunct="1">
              <a:lnSpc>
                <a:spcPct val="90000"/>
              </a:lnSpc>
              <a:buFont typeface="Wingdings" charset="2"/>
              <a:buChar char="q"/>
              <a:defRPr/>
            </a:pPr>
            <a:endParaRPr lang="en-GB" altLang="en-US" sz="11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High oil price eases pressure for tax reforms</a:t>
            </a:r>
          </a:p>
          <a:p>
            <a:pPr algn="just" eaLnBrk="1" hangingPunct="1">
              <a:lnSpc>
                <a:spcPct val="90000"/>
              </a:lnSpc>
              <a:buFont typeface="Wingdings" charset="2"/>
              <a:buChar char="q"/>
              <a:defRPr/>
            </a:pPr>
            <a:endParaRPr lang="en-GB" altLang="en-US" sz="1100"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So far, no indications that White House or Kremlin wants to escalate sanctions. The Kremlin is sticking with it’s mantra of “bad politics should not damage good business”</a:t>
            </a:r>
          </a:p>
          <a:p>
            <a:pPr algn="just" eaLnBrk="1" hangingPunct="1">
              <a:lnSpc>
                <a:spcPct val="90000"/>
              </a:lnSpc>
              <a:buFont typeface="Wingdings" charset="2"/>
              <a:buChar char="q"/>
              <a:defRPr/>
            </a:pPr>
            <a:endParaRPr lang="en-GB" altLang="en-US" sz="11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Medvedev may stay as PM but expected significant changes in government, in state agencies and in some state enterprises</a:t>
            </a:r>
          </a:p>
          <a:p>
            <a:pPr algn="just" eaLnBrk="1" hangingPunct="1">
              <a:lnSpc>
                <a:spcPct val="90000"/>
              </a:lnSpc>
              <a:buFont typeface="Wingdings" charset="2"/>
              <a:buChar char="q"/>
              <a:defRPr/>
            </a:pPr>
            <a:endParaRPr lang="en-GB" altLang="en-US" sz="11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Putin’s priority will be to maintain stability and prepare for 2024</a:t>
            </a:r>
            <a:endParaRPr lang="en-GB" altLang="en-US" sz="2400" dirty="0">
              <a:solidFill>
                <a:srgbClr val="3D3D3D"/>
              </a:solidFill>
              <a:latin typeface="Calibri" charset="0"/>
            </a:endParaRPr>
          </a:p>
        </p:txBody>
      </p:sp>
    </p:spTree>
    <p:extLst>
      <p:ext uri="{BB962C8B-B14F-4D97-AF65-F5344CB8AC3E}">
        <p14:creationId xmlns:p14="http://schemas.microsoft.com/office/powerpoint/2010/main" val="2673799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p:nvPr/>
        </p:nvSpPr>
        <p:spPr>
          <a:xfrm>
            <a:off x="971550" y="5949950"/>
            <a:ext cx="7200900" cy="7016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3D3D3D"/>
              </a:buClr>
              <a:buSzPct val="25000"/>
              <a:buFont typeface="Calibri"/>
              <a:buNone/>
            </a:pPr>
            <a:r>
              <a:rPr lang="ru-RU" sz="1000" b="0" i="0" u="none" strike="noStrike" cap="none" baseline="0">
                <a:solidFill>
                  <a:srgbClr val="3D3D3D"/>
                </a:solidFill>
                <a:latin typeface="Calibri"/>
                <a:ea typeface="Calibri"/>
                <a:cs typeface="Calibri"/>
                <a:sym typeface="Calibri"/>
              </a:rPr>
              <a:t>No warranties, promises, and/or representations of any kind, expressed or implied are given as to the nature, standard, accuracy, or likewise of the information provided in this material nor to the suitability or otherwise of the information to your particular circumstances. Macro-Advisory Limited does not accept any responsibility or liability for the accuracy, content, completeness, legality, or reliability of the content contained in this note. © Copyright Macro-Advisory Limited</a:t>
            </a:r>
          </a:p>
        </p:txBody>
      </p:sp>
      <p:sp>
        <p:nvSpPr>
          <p:cNvPr id="315" name="Shape 31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Clr>
                <a:srgbClr val="3D3D3D"/>
              </a:buClr>
              <a:buSzPct val="25000"/>
              <a:buFont typeface="Calibri"/>
              <a:buNone/>
            </a:pPr>
            <a:fld id="{00000000-1234-1234-1234-123412341234}" type="slidenum">
              <a:rPr lang="ru-RU" sz="1400" b="0" i="0" u="none" strike="noStrike" cap="none" baseline="0">
                <a:solidFill>
                  <a:srgbClr val="3D3D3D"/>
                </a:solidFill>
                <a:latin typeface="Calibri"/>
                <a:ea typeface="Calibri"/>
                <a:cs typeface="Calibri"/>
                <a:sym typeface="Calibri"/>
              </a:rPr>
              <a:t>20</a:t>
            </a:fld>
            <a:endParaRPr lang="ru-RU" sz="1400" b="0" i="0" u="none" strike="noStrike" cap="none" baseline="0">
              <a:solidFill>
                <a:srgbClr val="3D3D3D"/>
              </a:solidFill>
              <a:latin typeface="Calibri"/>
              <a:ea typeface="Calibri"/>
              <a:cs typeface="Calibri"/>
              <a:sym typeface="Calibri"/>
            </a:endParaRPr>
          </a:p>
        </p:txBody>
      </p:sp>
      <p:sp>
        <p:nvSpPr>
          <p:cNvPr id="316" name="Shape 316"/>
          <p:cNvSpPr txBox="1"/>
          <p:nvPr/>
        </p:nvSpPr>
        <p:spPr>
          <a:xfrm>
            <a:off x="436562" y="317500"/>
            <a:ext cx="5359400" cy="5191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lt1"/>
              </a:buClr>
              <a:buSzPct val="25000"/>
              <a:buFont typeface="Calibri"/>
              <a:buNone/>
            </a:pPr>
            <a:r>
              <a:rPr lang="ru-RU" sz="2800" b="1" i="0" u="none" strike="noStrike" cap="none" baseline="0">
                <a:solidFill>
                  <a:schemeClr val="lt1"/>
                </a:solidFill>
                <a:latin typeface="Calibri"/>
                <a:ea typeface="Calibri"/>
                <a:cs typeface="Calibri"/>
                <a:sym typeface="Calibri"/>
              </a:rPr>
              <a:t>Contacts</a:t>
            </a:r>
          </a:p>
        </p:txBody>
      </p:sp>
      <p:sp>
        <p:nvSpPr>
          <p:cNvPr id="317" name="Shape 317"/>
          <p:cNvSpPr txBox="1"/>
          <p:nvPr/>
        </p:nvSpPr>
        <p:spPr>
          <a:xfrm>
            <a:off x="4787900" y="4292600"/>
            <a:ext cx="3744913" cy="2746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318" name="Shape 318"/>
          <p:cNvSpPr/>
          <p:nvPr/>
        </p:nvSpPr>
        <p:spPr>
          <a:xfrm>
            <a:off x="323850" y="1412875"/>
            <a:ext cx="8496299" cy="7921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3D3D3D"/>
              </a:buClr>
              <a:buSzPct val="25000"/>
              <a:buFont typeface="Calibri"/>
              <a:buNone/>
            </a:pPr>
            <a:r>
              <a:rPr lang="ru-RU" sz="1800" b="1" i="1" u="none" strike="noStrike" cap="none" baseline="0" dirty="0">
                <a:solidFill>
                  <a:srgbClr val="3D3D3D"/>
                </a:solidFill>
                <a:latin typeface="Calibri"/>
                <a:ea typeface="Calibri"/>
                <a:cs typeface="Calibri"/>
                <a:sym typeface="Calibri"/>
              </a:rPr>
              <a:t>Macro-Advisory provides a bespoke macro consulting service for companies and investors working in Russia and other countries across the C.I.S. and Eurasia region</a:t>
            </a:r>
          </a:p>
          <a:p>
            <a:pPr marL="0" marR="0" lvl="0" indent="0" algn="l" rtl="0">
              <a:spcBef>
                <a:spcPts val="360"/>
              </a:spcBef>
              <a:spcAft>
                <a:spcPts val="0"/>
              </a:spcAft>
              <a:buClr>
                <a:schemeClr val="dk1"/>
              </a:buClr>
              <a:buFont typeface="Arial"/>
              <a:buNone/>
            </a:pPr>
            <a:endParaRPr sz="1800" b="1" i="1" u="none" strike="noStrike" cap="none" baseline="0" dirty="0">
              <a:solidFill>
                <a:srgbClr val="3D3D3D"/>
              </a:solidFill>
              <a:latin typeface="Calibri"/>
              <a:ea typeface="Calibri"/>
              <a:cs typeface="Calibri"/>
              <a:sym typeface="Calibri"/>
            </a:endParaRPr>
          </a:p>
          <a:p>
            <a:pPr marL="0" marR="0" lvl="0" indent="0" algn="l" rtl="0">
              <a:spcBef>
                <a:spcPts val="360"/>
              </a:spcBef>
              <a:spcAft>
                <a:spcPts val="0"/>
              </a:spcAft>
              <a:buClr>
                <a:srgbClr val="3D3D3D"/>
              </a:buClr>
              <a:buSzPct val="25000"/>
              <a:buFont typeface="Calibri"/>
              <a:buNone/>
            </a:pPr>
            <a:r>
              <a:rPr lang="ru-RU" sz="1800" b="1" i="1" u="none" strike="noStrike" cap="none" baseline="0" dirty="0">
                <a:solidFill>
                  <a:srgbClr val="3D3D3D"/>
                </a:solidFill>
                <a:latin typeface="Calibri"/>
                <a:ea typeface="Calibri"/>
                <a:cs typeface="Calibri"/>
                <a:sym typeface="Calibri"/>
              </a:rPr>
              <a:t>Our service options include access to regular published reports, special project work,  on-site presentations and other bespoke work. </a:t>
            </a:r>
          </a:p>
          <a:p>
            <a:pPr marL="0" marR="0" lvl="0" indent="0" algn="l" rtl="0">
              <a:spcBef>
                <a:spcPts val="400"/>
              </a:spcBef>
              <a:spcAft>
                <a:spcPts val="0"/>
              </a:spcAft>
              <a:buClr>
                <a:schemeClr val="dk1"/>
              </a:buClr>
              <a:buFont typeface="Arial"/>
              <a:buNone/>
            </a:pPr>
            <a:endParaRPr sz="2000" b="1" i="1" u="none" strike="noStrike" cap="none" baseline="0" dirty="0">
              <a:solidFill>
                <a:srgbClr val="3D3D3D"/>
              </a:solidFill>
              <a:latin typeface="Calibri"/>
              <a:ea typeface="Calibri"/>
              <a:cs typeface="Calibri"/>
              <a:sym typeface="Calibri"/>
            </a:endParaRPr>
          </a:p>
          <a:p>
            <a:pPr marL="0" marR="0" lvl="0" indent="0" algn="l" rtl="0">
              <a:spcBef>
                <a:spcPts val="320"/>
              </a:spcBef>
              <a:spcAft>
                <a:spcPts val="0"/>
              </a:spcAft>
              <a:buClr>
                <a:srgbClr val="3D3D3D"/>
              </a:buClr>
              <a:buSzPct val="25000"/>
              <a:buFont typeface="Calibri"/>
              <a:buNone/>
            </a:pPr>
            <a:r>
              <a:rPr lang="ru-RU" sz="1600" b="1" i="1" u="none" strike="noStrike" cap="none" baseline="0" dirty="0">
                <a:solidFill>
                  <a:srgbClr val="3D3D3D"/>
                </a:solidFill>
                <a:latin typeface="Calibri"/>
                <a:ea typeface="Calibri"/>
                <a:cs typeface="Calibri"/>
                <a:sym typeface="Calibri"/>
              </a:rPr>
              <a:t>For further information, contact </a:t>
            </a:r>
            <a:r>
              <a:rPr lang="en-GB" sz="1600" b="1" i="1" u="none" strike="noStrike" cap="none" baseline="0" dirty="0">
                <a:solidFill>
                  <a:srgbClr val="3D3D3D"/>
                </a:solidFill>
                <a:latin typeface="Calibri"/>
                <a:ea typeface="Calibri"/>
                <a:cs typeface="Calibri"/>
                <a:sym typeface="Calibri"/>
              </a:rPr>
              <a:t>us at </a:t>
            </a:r>
            <a:r>
              <a:rPr lang="en-GB" sz="1600" b="1" i="1" u="none" strike="noStrike" cap="none" baseline="0" dirty="0">
                <a:solidFill>
                  <a:srgbClr val="3D3D3D"/>
                </a:solidFill>
                <a:latin typeface="Calibri"/>
                <a:ea typeface="Calibri"/>
                <a:cs typeface="Calibri"/>
                <a:sym typeface="Calibri"/>
                <a:hlinkClick r:id="rId3"/>
              </a:rPr>
              <a:t>info</a:t>
            </a:r>
            <a:r>
              <a:rPr lang="ru-RU" sz="1600" b="1" i="1" u="sng" strike="noStrike" cap="none" baseline="0" dirty="0">
                <a:solidFill>
                  <a:schemeClr val="hlink"/>
                </a:solidFill>
                <a:latin typeface="Calibri"/>
                <a:ea typeface="Calibri"/>
                <a:cs typeface="Calibri"/>
                <a:sym typeface="Calibri"/>
                <a:hlinkClick r:id="rId3"/>
              </a:rPr>
              <a:t>@macro-advisory.com</a:t>
            </a:r>
            <a:endParaRPr lang="en-GB" sz="1600" b="1" i="1" u="sng" strike="noStrike" cap="none" baseline="0" dirty="0">
              <a:solidFill>
                <a:schemeClr val="hlink"/>
              </a:solidFill>
              <a:latin typeface="Calibri"/>
              <a:ea typeface="Calibri"/>
              <a:cs typeface="Calibri"/>
              <a:sym typeface="Calibri"/>
            </a:endParaRPr>
          </a:p>
          <a:p>
            <a:pPr marL="0" marR="0" lvl="0" indent="0" algn="l" rtl="0">
              <a:spcBef>
                <a:spcPts val="320"/>
              </a:spcBef>
              <a:spcAft>
                <a:spcPts val="0"/>
              </a:spcAft>
              <a:buClr>
                <a:srgbClr val="3D3D3D"/>
              </a:buClr>
              <a:buSzPct val="25000"/>
              <a:buFont typeface="Calibri"/>
              <a:buNone/>
            </a:pPr>
            <a:endParaRPr sz="1600" b="1" i="1" u="none" strike="noStrike" cap="none" baseline="0" dirty="0">
              <a:solidFill>
                <a:srgbClr val="3D3D3D"/>
              </a:solidFill>
              <a:latin typeface="Calibri"/>
              <a:ea typeface="Calibri"/>
              <a:cs typeface="Calibri"/>
              <a:sym typeface="Calibri"/>
            </a:endParaRPr>
          </a:p>
          <a:p>
            <a:pPr marL="0" marR="0" lvl="0" indent="0" algn="l" rtl="0">
              <a:spcBef>
                <a:spcPts val="160"/>
              </a:spcBef>
              <a:spcAft>
                <a:spcPts val="0"/>
              </a:spcAft>
              <a:buClr>
                <a:schemeClr val="dk1"/>
              </a:buClr>
              <a:buFont typeface="Arial"/>
              <a:buNone/>
            </a:pPr>
            <a:endParaRPr sz="800" b="1" i="1" u="none" strike="noStrike" cap="none" baseline="0" dirty="0">
              <a:solidFill>
                <a:srgbClr val="3D3D3D"/>
              </a:solidFill>
              <a:latin typeface="Calibri"/>
              <a:ea typeface="Calibri"/>
              <a:cs typeface="Calibri"/>
              <a:sym typeface="Calibri"/>
            </a:endParaRPr>
          </a:p>
          <a:p>
            <a:pPr marL="0" marR="0" lvl="0" indent="0" algn="l" rtl="0">
              <a:spcBef>
                <a:spcPts val="320"/>
              </a:spcBef>
              <a:spcAft>
                <a:spcPts val="0"/>
              </a:spcAft>
              <a:buClr>
                <a:srgbClr val="3D3D3D"/>
              </a:buClr>
              <a:buSzPct val="25000"/>
              <a:buFont typeface="Calibri"/>
              <a:buNone/>
            </a:pPr>
            <a:r>
              <a:rPr lang="ru-RU" sz="1600" b="1" i="1" u="none" strike="noStrike" cap="none" baseline="0" dirty="0">
                <a:solidFill>
                  <a:srgbClr val="3D3D3D"/>
                </a:solidFill>
                <a:latin typeface="Calibri"/>
                <a:ea typeface="Calibri"/>
                <a:cs typeface="Calibri"/>
                <a:sym typeface="Calibri"/>
              </a:rPr>
              <a:t>Our web site is </a:t>
            </a:r>
            <a:r>
              <a:rPr lang="ru-RU" sz="1600" b="1" i="1" u="sng" strike="noStrike" cap="none" baseline="0" dirty="0">
                <a:solidFill>
                  <a:schemeClr val="hlink"/>
                </a:solidFill>
                <a:latin typeface="Calibri"/>
                <a:ea typeface="Calibri"/>
                <a:cs typeface="Calibri"/>
                <a:sym typeface="Calibri"/>
                <a:hlinkClick r:id="rId4"/>
              </a:rPr>
              <a:t>www.macro-advisory.com</a:t>
            </a:r>
            <a:r>
              <a:rPr lang="ru-RU" sz="1400" b="1" i="1" u="none" strike="noStrike" cap="none" baseline="0" dirty="0">
                <a:solidFill>
                  <a:srgbClr val="3D3D3D"/>
                </a:solidFill>
                <a:latin typeface="Calibri"/>
                <a:ea typeface="Calibri"/>
                <a:cs typeface="Calibri"/>
                <a:sym typeface="Calibri"/>
              </a:rPr>
              <a:t> </a:t>
            </a:r>
          </a:p>
          <a:p>
            <a:pPr marL="0" marR="0" lvl="0" indent="0" algn="l" rtl="0">
              <a:spcBef>
                <a:spcPts val="280"/>
              </a:spcBef>
              <a:spcAft>
                <a:spcPts val="0"/>
              </a:spcAft>
              <a:buClr>
                <a:schemeClr val="dk1"/>
              </a:buClr>
              <a:buFont typeface="Arial"/>
              <a:buNone/>
            </a:pPr>
            <a:endParaRPr sz="1400" b="1" i="1" u="none" strike="noStrike" cap="none" baseline="0" dirty="0">
              <a:solidFill>
                <a:srgbClr val="3D3D3D"/>
              </a:solidFill>
              <a:latin typeface="Calibri"/>
              <a:ea typeface="Calibri"/>
              <a:cs typeface="Calibri"/>
              <a:sym typeface="Calibri"/>
            </a:endParaRPr>
          </a:p>
        </p:txBody>
      </p:sp>
    </p:spTree>
    <p:extLst>
      <p:ext uri="{BB962C8B-B14F-4D97-AF65-F5344CB8AC3E}">
        <p14:creationId xmlns:p14="http://schemas.microsoft.com/office/powerpoint/2010/main" val="306584305"/>
      </p:ext>
    </p:extLst>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4"/>
          <p:cNvSpPr txBox="1">
            <a:spLocks noChangeArrowheads="1"/>
          </p:cNvSpPr>
          <p:nvPr/>
        </p:nvSpPr>
        <p:spPr bwMode="auto">
          <a:xfrm>
            <a:off x="468313" y="260350"/>
            <a:ext cx="42973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b="1" dirty="0">
                <a:solidFill>
                  <a:schemeClr val="bg1"/>
                </a:solidFill>
                <a:latin typeface="Calibri" pitchFamily="34" charset="0"/>
              </a:rPr>
              <a:t>2017 Results - GDP</a:t>
            </a:r>
            <a:endParaRPr lang="en-US" altLang="en-US" dirty="0"/>
          </a:p>
        </p:txBody>
      </p:sp>
      <p:sp>
        <p:nvSpPr>
          <p:cNvPr id="2" name="Slide Number Placeholder 1"/>
          <p:cNvSpPr>
            <a:spLocks noGrp="1"/>
          </p:cNvSpPr>
          <p:nvPr>
            <p:ph type="sldNum" idx="12"/>
          </p:nvPr>
        </p:nvSpPr>
        <p:spPr>
          <a:xfrm>
            <a:off x="6934200" y="6350515"/>
            <a:ext cx="2133599" cy="476249"/>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smtClean="0">
                <a:solidFill>
                  <a:schemeClr val="dk1"/>
                </a:solidFill>
                <a:latin typeface="Arial"/>
                <a:ea typeface="Arial"/>
                <a:cs typeface="Arial"/>
                <a:sym typeface="Arial"/>
              </a:rPr>
              <a:t>3</a:t>
            </a:fld>
            <a:endParaRPr lang="en-US" sz="1400" b="0" i="0" u="none" strike="noStrike" cap="none" baseline="0" dirty="0">
              <a:solidFill>
                <a:schemeClr val="dk1"/>
              </a:solidFill>
              <a:latin typeface="Arial"/>
              <a:ea typeface="Arial"/>
              <a:cs typeface="Arial"/>
              <a:sym typeface="Arial"/>
            </a:endParaRPr>
          </a:p>
        </p:txBody>
      </p:sp>
      <p:sp>
        <p:nvSpPr>
          <p:cNvPr id="6" name="Content Placeholder 2"/>
          <p:cNvSpPr>
            <a:spLocks/>
          </p:cNvSpPr>
          <p:nvPr/>
        </p:nvSpPr>
        <p:spPr bwMode="auto">
          <a:xfrm>
            <a:off x="152400" y="1295400"/>
            <a:ext cx="8763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just" eaLnBrk="1" hangingPunct="1">
              <a:lnSpc>
                <a:spcPct val="90000"/>
              </a:lnSpc>
              <a:buFont typeface="Wingdings" charset="2"/>
              <a:buChar char="q"/>
              <a:defRPr/>
            </a:pPr>
            <a:r>
              <a:rPr lang="en-GB" altLang="en-US" sz="2400" b="1" dirty="0">
                <a:solidFill>
                  <a:srgbClr val="3D3D3D"/>
                </a:solidFill>
                <a:latin typeface="Calibri" charset="0"/>
              </a:rPr>
              <a:t>Growth peaked in 2Q17…economy may technically have returned to recession in 4Q17</a:t>
            </a:r>
          </a:p>
          <a:p>
            <a:pPr algn="just" eaLnBrk="1" hangingPunct="1">
              <a:lnSpc>
                <a:spcPct val="90000"/>
              </a:lnSpc>
              <a:buFont typeface="Wingdings" charset="2"/>
              <a:buChar char="q"/>
              <a:defRPr/>
            </a:pPr>
            <a:endParaRPr lang="en-GB" altLang="en-US" sz="14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Full year 2017 growth may be between 1.4% - 1.7%</a:t>
            </a:r>
          </a:p>
          <a:p>
            <a:pPr algn="just" eaLnBrk="1" hangingPunct="1">
              <a:lnSpc>
                <a:spcPct val="90000"/>
              </a:lnSpc>
              <a:buFont typeface="Wingdings" charset="2"/>
              <a:buChar char="q"/>
              <a:defRPr/>
            </a:pPr>
            <a:endParaRPr lang="en-GB" altLang="en-US" sz="14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The strongest contributor to growth was agriculture and state spending via budget projects</a:t>
            </a:r>
          </a:p>
          <a:p>
            <a:pPr algn="just" eaLnBrk="1" hangingPunct="1">
              <a:lnSpc>
                <a:spcPct val="90000"/>
              </a:lnSpc>
              <a:buFont typeface="Wingdings" charset="2"/>
              <a:buChar char="q"/>
              <a:defRPr/>
            </a:pPr>
            <a:endParaRPr lang="en-GB" altLang="en-US" sz="2800" b="1" dirty="0">
              <a:solidFill>
                <a:srgbClr val="3D3D3D"/>
              </a:solidFill>
              <a:latin typeface="Calibri"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962400"/>
            <a:ext cx="7086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45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4"/>
          <p:cNvSpPr txBox="1">
            <a:spLocks noChangeArrowheads="1"/>
          </p:cNvSpPr>
          <p:nvPr/>
        </p:nvSpPr>
        <p:spPr bwMode="auto">
          <a:xfrm>
            <a:off x="468312" y="260350"/>
            <a:ext cx="50942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b="1" dirty="0">
                <a:solidFill>
                  <a:schemeClr val="bg1"/>
                </a:solidFill>
                <a:latin typeface="Calibri" pitchFamily="34" charset="0"/>
              </a:rPr>
              <a:t>2017 Results – Inflation </a:t>
            </a:r>
            <a:endParaRPr lang="en-US" altLang="en-US" dirty="0"/>
          </a:p>
        </p:txBody>
      </p:sp>
      <p:sp>
        <p:nvSpPr>
          <p:cNvPr id="2" name="Slide Number Placeholder 1"/>
          <p:cNvSpPr>
            <a:spLocks noGrp="1"/>
          </p:cNvSpPr>
          <p:nvPr>
            <p:ph type="sldNum" idx="12"/>
          </p:nvPr>
        </p:nvSpPr>
        <p:spPr>
          <a:xfrm>
            <a:off x="6934200" y="6350515"/>
            <a:ext cx="2133599" cy="476249"/>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smtClean="0">
                <a:solidFill>
                  <a:schemeClr val="dk1"/>
                </a:solidFill>
                <a:latin typeface="Arial"/>
                <a:ea typeface="Arial"/>
                <a:cs typeface="Arial"/>
                <a:sym typeface="Arial"/>
              </a:rPr>
              <a:t>4</a:t>
            </a:fld>
            <a:endParaRPr lang="en-US" sz="1400" b="0" i="0" u="none" strike="noStrike" cap="none" baseline="0" dirty="0">
              <a:solidFill>
                <a:schemeClr val="dk1"/>
              </a:solidFill>
              <a:latin typeface="Arial"/>
              <a:ea typeface="Arial"/>
              <a:cs typeface="Arial"/>
              <a:sym typeface="Arial"/>
            </a:endParaRPr>
          </a:p>
        </p:txBody>
      </p:sp>
      <p:sp>
        <p:nvSpPr>
          <p:cNvPr id="6" name="Content Placeholder 2"/>
          <p:cNvSpPr>
            <a:spLocks/>
          </p:cNvSpPr>
          <p:nvPr/>
        </p:nvSpPr>
        <p:spPr bwMode="auto">
          <a:xfrm>
            <a:off x="152400" y="1219200"/>
            <a:ext cx="8763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just" eaLnBrk="1" hangingPunct="1">
              <a:lnSpc>
                <a:spcPct val="90000"/>
              </a:lnSpc>
              <a:buFont typeface="Wingdings" charset="2"/>
              <a:buChar char="q"/>
              <a:defRPr/>
            </a:pPr>
            <a:r>
              <a:rPr lang="en-GB" altLang="en-US" sz="2400" b="1" dirty="0">
                <a:solidFill>
                  <a:srgbClr val="3D3D3D"/>
                </a:solidFill>
                <a:latin typeface="Calibri" charset="0"/>
              </a:rPr>
              <a:t>Headline inflation fell to 2.5% YoY by year end</a:t>
            </a:r>
          </a:p>
          <a:p>
            <a:pPr algn="just" eaLnBrk="1" hangingPunct="1">
              <a:lnSpc>
                <a:spcPct val="90000"/>
              </a:lnSpc>
              <a:buFont typeface="Wingdings" charset="2"/>
              <a:buChar char="q"/>
              <a:defRPr/>
            </a:pPr>
            <a:endParaRPr lang="en-GB" altLang="en-US" sz="16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Food inflation was better, ending at less than 1.0%</a:t>
            </a:r>
          </a:p>
          <a:p>
            <a:pPr algn="just" eaLnBrk="1" hangingPunct="1">
              <a:lnSpc>
                <a:spcPct val="90000"/>
              </a:lnSpc>
              <a:buFont typeface="Wingdings" charset="2"/>
              <a:buChar char="q"/>
              <a:defRPr/>
            </a:pPr>
            <a:endParaRPr lang="en-GB" altLang="en-US" sz="16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But Producer Inflation (PPI) went in the opposite direction and ended above 8% YoY</a:t>
            </a:r>
          </a:p>
          <a:p>
            <a:pPr algn="just" eaLnBrk="1" hangingPunct="1">
              <a:lnSpc>
                <a:spcPct val="90000"/>
              </a:lnSpc>
              <a:buFont typeface="Wingdings" charset="2"/>
              <a:buChar char="q"/>
              <a:defRPr/>
            </a:pPr>
            <a:endParaRPr lang="en-GB" altLang="en-US" sz="1600" b="1" dirty="0">
              <a:solidFill>
                <a:srgbClr val="3D3D3D"/>
              </a:solidFill>
              <a:latin typeface="Calibri" charset="0"/>
            </a:endParaRPr>
          </a:p>
          <a:p>
            <a:pPr algn="just" eaLnBrk="1" hangingPunct="1">
              <a:lnSpc>
                <a:spcPct val="90000"/>
              </a:lnSpc>
              <a:buFont typeface="Wingdings" charset="2"/>
              <a:buChar char="q"/>
              <a:defRPr/>
            </a:pPr>
            <a:endParaRPr lang="en-GB" altLang="en-US" sz="1600" dirty="0">
              <a:solidFill>
                <a:srgbClr val="3D3D3D"/>
              </a:solidFill>
              <a:latin typeface="Calibri"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7" y="3690257"/>
            <a:ext cx="595312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10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4"/>
          <p:cNvSpPr txBox="1">
            <a:spLocks noChangeArrowheads="1"/>
          </p:cNvSpPr>
          <p:nvPr/>
        </p:nvSpPr>
        <p:spPr bwMode="auto">
          <a:xfrm>
            <a:off x="468312" y="260350"/>
            <a:ext cx="50942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b="1" dirty="0">
                <a:solidFill>
                  <a:schemeClr val="bg1"/>
                </a:solidFill>
                <a:latin typeface="Calibri" pitchFamily="34" charset="0"/>
              </a:rPr>
              <a:t>Russia Forecasts: 2018-2020</a:t>
            </a:r>
            <a:endParaRPr lang="en-US" altLang="en-US" dirty="0"/>
          </a:p>
        </p:txBody>
      </p:sp>
      <p:sp>
        <p:nvSpPr>
          <p:cNvPr id="2" name="Slide Number Placeholder 1"/>
          <p:cNvSpPr>
            <a:spLocks noGrp="1"/>
          </p:cNvSpPr>
          <p:nvPr>
            <p:ph type="sldNum" idx="12"/>
          </p:nvPr>
        </p:nvSpPr>
        <p:spPr>
          <a:xfrm>
            <a:off x="6934200" y="6350515"/>
            <a:ext cx="2133599" cy="476249"/>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smtClean="0">
                <a:solidFill>
                  <a:schemeClr val="dk1"/>
                </a:solidFill>
                <a:latin typeface="Arial"/>
                <a:ea typeface="Arial"/>
                <a:cs typeface="Arial"/>
                <a:sym typeface="Arial"/>
              </a:rPr>
              <a:t>5</a:t>
            </a:fld>
            <a:endParaRPr lang="en-US" sz="1400" b="0" i="0" u="none" strike="noStrike" cap="none" baseline="0" dirty="0">
              <a:solidFill>
                <a:schemeClr val="dk1"/>
              </a:solidFill>
              <a:latin typeface="Arial"/>
              <a:ea typeface="Arial"/>
              <a:cs typeface="Arial"/>
              <a:sym typeface="Arial"/>
            </a:endParaRPr>
          </a:p>
        </p:txBody>
      </p:sp>
      <p:sp>
        <p:nvSpPr>
          <p:cNvPr id="6" name="Content Placeholder 2"/>
          <p:cNvSpPr>
            <a:spLocks/>
          </p:cNvSpPr>
          <p:nvPr/>
        </p:nvSpPr>
        <p:spPr bwMode="auto">
          <a:xfrm>
            <a:off x="152400" y="1219200"/>
            <a:ext cx="876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just" eaLnBrk="1" hangingPunct="1">
              <a:lnSpc>
                <a:spcPct val="90000"/>
              </a:lnSpc>
              <a:buFont typeface="Wingdings" charset="2"/>
              <a:buChar char="q"/>
              <a:defRPr/>
            </a:pPr>
            <a:endParaRPr lang="en-GB" altLang="en-US" sz="1000" b="1" dirty="0">
              <a:solidFill>
                <a:srgbClr val="3D3D3D"/>
              </a:solidFill>
              <a:latin typeface="Calibri" charset="0"/>
            </a:endParaRPr>
          </a:p>
          <a:p>
            <a:pPr algn="just" eaLnBrk="1" hangingPunct="1">
              <a:lnSpc>
                <a:spcPct val="90000"/>
              </a:lnSpc>
              <a:buFont typeface="Wingdings" charset="2"/>
              <a:buChar char="q"/>
              <a:defRPr/>
            </a:pPr>
            <a:endParaRPr lang="en-GB" altLang="en-US" sz="2400" dirty="0">
              <a:solidFill>
                <a:srgbClr val="3D3D3D"/>
              </a:solidFill>
              <a:latin typeface="Calibri" charset="0"/>
            </a:endParaRPr>
          </a:p>
        </p:txBody>
      </p:sp>
      <p:sp>
        <p:nvSpPr>
          <p:cNvPr id="7" name="Content Placeholder 2"/>
          <p:cNvSpPr>
            <a:spLocks/>
          </p:cNvSpPr>
          <p:nvPr/>
        </p:nvSpPr>
        <p:spPr bwMode="auto">
          <a:xfrm>
            <a:off x="152400" y="1208314"/>
            <a:ext cx="8763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just" eaLnBrk="1" hangingPunct="1">
              <a:lnSpc>
                <a:spcPct val="90000"/>
              </a:lnSpc>
              <a:buFont typeface="Wingdings" charset="2"/>
              <a:buChar char="q"/>
              <a:defRPr/>
            </a:pPr>
            <a:r>
              <a:rPr lang="en-GB" altLang="en-US" sz="2400" b="1" dirty="0">
                <a:solidFill>
                  <a:srgbClr val="3D3D3D"/>
                </a:solidFill>
                <a:latin typeface="Calibri" charset="0"/>
              </a:rPr>
              <a:t>Sanctions and oil may have an impact this year</a:t>
            </a:r>
          </a:p>
          <a:p>
            <a:pPr algn="just" eaLnBrk="1" hangingPunct="1">
              <a:lnSpc>
                <a:spcPct val="90000"/>
              </a:lnSpc>
              <a:buFont typeface="Wingdings" charset="2"/>
              <a:buChar char="q"/>
              <a:defRPr/>
            </a:pPr>
            <a:endParaRPr lang="en-GB" altLang="en-US" sz="14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Growth should stay positive, but modest</a:t>
            </a:r>
          </a:p>
          <a:p>
            <a:pPr algn="just" eaLnBrk="1" hangingPunct="1">
              <a:lnSpc>
                <a:spcPct val="90000"/>
              </a:lnSpc>
              <a:buFont typeface="Wingdings" charset="2"/>
              <a:buChar char="q"/>
              <a:defRPr/>
            </a:pPr>
            <a:endParaRPr lang="en-GB" altLang="en-US" sz="14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Growth will be restrained because of the need for infrastructure spending and efficiency improvements</a:t>
            </a:r>
          </a:p>
          <a:p>
            <a:pPr algn="just" eaLnBrk="1" hangingPunct="1">
              <a:lnSpc>
                <a:spcPct val="90000"/>
              </a:lnSpc>
              <a:buFont typeface="Wingdings" charset="2"/>
              <a:buChar char="q"/>
              <a:defRPr/>
            </a:pPr>
            <a:endParaRPr lang="en-GB" altLang="en-US" sz="16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Inflation will rise in 2018, but should end less than 4.0%</a:t>
            </a:r>
          </a:p>
          <a:p>
            <a:pPr algn="just" eaLnBrk="1" hangingPunct="1">
              <a:lnSpc>
                <a:spcPct val="90000"/>
              </a:lnSpc>
              <a:buFont typeface="Wingdings" charset="2"/>
              <a:buChar char="q"/>
              <a:defRPr/>
            </a:pPr>
            <a:endParaRPr lang="en-GB" altLang="en-US" sz="1600" b="1" dirty="0">
              <a:solidFill>
                <a:srgbClr val="3D3D3D"/>
              </a:solidFill>
              <a:latin typeface="Calibri" charset="0"/>
            </a:endParaRPr>
          </a:p>
          <a:p>
            <a:pPr algn="just" eaLnBrk="1" hangingPunct="1">
              <a:lnSpc>
                <a:spcPct val="90000"/>
              </a:lnSpc>
              <a:buFont typeface="Wingdings" charset="2"/>
              <a:buChar char="q"/>
              <a:defRPr/>
            </a:pPr>
            <a:endParaRPr lang="en-GB" altLang="en-US" sz="1600" b="1" dirty="0">
              <a:solidFill>
                <a:srgbClr val="3D3D3D"/>
              </a:solidFill>
              <a:latin typeface="Calibri" charset="0"/>
            </a:endParaRPr>
          </a:p>
          <a:p>
            <a:pPr algn="just" eaLnBrk="1" hangingPunct="1">
              <a:lnSpc>
                <a:spcPct val="90000"/>
              </a:lnSpc>
              <a:buFont typeface="Wingdings" charset="2"/>
              <a:buChar char="q"/>
              <a:defRPr/>
            </a:pPr>
            <a:endParaRPr lang="en-GB" altLang="en-US" sz="1600" dirty="0">
              <a:solidFill>
                <a:srgbClr val="3D3D3D"/>
              </a:solidFill>
              <a:latin typeface="Calibri"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4180114"/>
            <a:ext cx="74676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68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4"/>
          <p:cNvSpPr txBox="1">
            <a:spLocks noChangeArrowheads="1"/>
          </p:cNvSpPr>
          <p:nvPr/>
        </p:nvSpPr>
        <p:spPr bwMode="auto">
          <a:xfrm>
            <a:off x="468313" y="260350"/>
            <a:ext cx="42973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b="1" dirty="0">
                <a:solidFill>
                  <a:schemeClr val="bg1"/>
                </a:solidFill>
                <a:latin typeface="Calibri" pitchFamily="34" charset="0"/>
              </a:rPr>
              <a:t>Ruble Outlook</a:t>
            </a:r>
            <a:endParaRPr lang="en-US" altLang="en-US" dirty="0"/>
          </a:p>
        </p:txBody>
      </p:sp>
      <p:sp>
        <p:nvSpPr>
          <p:cNvPr id="2" name="Slide Number Placeholder 1"/>
          <p:cNvSpPr>
            <a:spLocks noGrp="1"/>
          </p:cNvSpPr>
          <p:nvPr>
            <p:ph type="sldNum" idx="12"/>
          </p:nvPr>
        </p:nvSpPr>
        <p:spPr>
          <a:xfrm>
            <a:off x="6934200" y="6350515"/>
            <a:ext cx="2133599" cy="476249"/>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smtClean="0">
                <a:solidFill>
                  <a:schemeClr val="dk1"/>
                </a:solidFill>
                <a:latin typeface="Arial"/>
                <a:ea typeface="Arial"/>
                <a:cs typeface="Arial"/>
                <a:sym typeface="Arial"/>
              </a:rPr>
              <a:t>6</a:t>
            </a:fld>
            <a:endParaRPr lang="en-US" sz="1400" b="0" i="0" u="none" strike="noStrike" cap="none" baseline="0" dirty="0">
              <a:solidFill>
                <a:schemeClr val="dk1"/>
              </a:solidFill>
              <a:latin typeface="Arial"/>
              <a:ea typeface="Arial"/>
              <a:cs typeface="Arial"/>
              <a:sym typeface="Arial"/>
            </a:endParaRPr>
          </a:p>
        </p:txBody>
      </p:sp>
      <p:sp>
        <p:nvSpPr>
          <p:cNvPr id="7" name="Content Placeholder 2"/>
          <p:cNvSpPr>
            <a:spLocks/>
          </p:cNvSpPr>
          <p:nvPr/>
        </p:nvSpPr>
        <p:spPr bwMode="auto">
          <a:xfrm>
            <a:off x="152400" y="1186542"/>
            <a:ext cx="8763000" cy="315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just" eaLnBrk="1" hangingPunct="1">
              <a:lnSpc>
                <a:spcPct val="90000"/>
              </a:lnSpc>
              <a:buFont typeface="Wingdings" charset="2"/>
              <a:buChar char="q"/>
              <a:defRPr/>
            </a:pPr>
            <a:r>
              <a:rPr lang="en-GB" altLang="en-US" sz="2400" b="1" dirty="0">
                <a:solidFill>
                  <a:srgbClr val="3D3D3D"/>
                </a:solidFill>
                <a:latin typeface="Calibri" charset="0"/>
              </a:rPr>
              <a:t>Ruble has stayed steady vs the Euro even as oil rallied</a:t>
            </a:r>
          </a:p>
          <a:p>
            <a:pPr algn="just" eaLnBrk="1" hangingPunct="1">
              <a:lnSpc>
                <a:spcPct val="90000"/>
              </a:lnSpc>
              <a:buFont typeface="Wingdings" charset="2"/>
              <a:buChar char="q"/>
              <a:defRPr/>
            </a:pPr>
            <a:endParaRPr lang="en-GB" altLang="en-US" sz="16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Ruble-US$ appreciation is due to US$ decline</a:t>
            </a:r>
          </a:p>
          <a:p>
            <a:pPr algn="just" eaLnBrk="1" hangingPunct="1">
              <a:lnSpc>
                <a:spcPct val="90000"/>
              </a:lnSpc>
              <a:buFont typeface="Wingdings" charset="2"/>
              <a:buChar char="q"/>
              <a:defRPr/>
            </a:pPr>
            <a:endParaRPr lang="en-GB" altLang="en-US" sz="14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Government remains firm in the view that weak ruble is part of core policy</a:t>
            </a:r>
          </a:p>
          <a:p>
            <a:pPr algn="just" eaLnBrk="1" hangingPunct="1">
              <a:lnSpc>
                <a:spcPct val="90000"/>
              </a:lnSpc>
              <a:buFont typeface="Wingdings" charset="2"/>
              <a:buChar char="q"/>
              <a:defRPr/>
            </a:pPr>
            <a:endParaRPr lang="en-GB" altLang="en-US" sz="14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Budget Rule should weaken ruble in March/April…government is sticking with a target of 60 v the $ by year-end</a:t>
            </a:r>
          </a:p>
          <a:p>
            <a:pPr algn="just" eaLnBrk="1" hangingPunct="1">
              <a:lnSpc>
                <a:spcPct val="90000"/>
              </a:lnSpc>
              <a:buFont typeface="Wingdings" charset="2"/>
              <a:buChar char="q"/>
              <a:defRPr/>
            </a:pPr>
            <a:endParaRPr lang="en-GB" altLang="en-US" sz="1600" b="1" dirty="0">
              <a:solidFill>
                <a:srgbClr val="3D3D3D"/>
              </a:solidFill>
              <a:latin typeface="Calibri" charset="0"/>
            </a:endParaRPr>
          </a:p>
          <a:p>
            <a:pPr algn="just" eaLnBrk="1" hangingPunct="1">
              <a:lnSpc>
                <a:spcPct val="90000"/>
              </a:lnSpc>
              <a:buFont typeface="Wingdings" charset="2"/>
              <a:buChar char="q"/>
              <a:defRPr/>
            </a:pPr>
            <a:endParaRPr lang="en-GB" altLang="en-US" sz="1600" b="1" dirty="0">
              <a:solidFill>
                <a:srgbClr val="3D3D3D"/>
              </a:solidFill>
              <a:latin typeface="Calibri" charset="0"/>
            </a:endParaRPr>
          </a:p>
          <a:p>
            <a:pPr algn="just" eaLnBrk="1" hangingPunct="1">
              <a:lnSpc>
                <a:spcPct val="90000"/>
              </a:lnSpc>
              <a:buFont typeface="Wingdings" charset="2"/>
              <a:buChar char="q"/>
              <a:defRPr/>
            </a:pPr>
            <a:endParaRPr lang="en-GB" altLang="en-US" sz="1600" dirty="0">
              <a:solidFill>
                <a:srgbClr val="3D3D3D"/>
              </a:solidFill>
              <a:latin typeface="Calibri"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854" y="4495800"/>
            <a:ext cx="5999163"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17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4"/>
          <p:cNvSpPr txBox="1">
            <a:spLocks noChangeArrowheads="1"/>
          </p:cNvSpPr>
          <p:nvPr/>
        </p:nvSpPr>
        <p:spPr bwMode="auto">
          <a:xfrm>
            <a:off x="468312" y="260350"/>
            <a:ext cx="50942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b="1" dirty="0">
                <a:solidFill>
                  <a:schemeClr val="bg1"/>
                </a:solidFill>
                <a:latin typeface="Calibri" pitchFamily="34" charset="0"/>
              </a:rPr>
              <a:t>Ruble $ and Euro Divergence</a:t>
            </a:r>
            <a:endParaRPr lang="en-US" altLang="en-US" dirty="0"/>
          </a:p>
        </p:txBody>
      </p:sp>
      <p:sp>
        <p:nvSpPr>
          <p:cNvPr id="2" name="Slide Number Placeholder 1"/>
          <p:cNvSpPr>
            <a:spLocks noGrp="1"/>
          </p:cNvSpPr>
          <p:nvPr>
            <p:ph type="sldNum" idx="12"/>
          </p:nvPr>
        </p:nvSpPr>
        <p:spPr>
          <a:xfrm>
            <a:off x="6934200" y="6350515"/>
            <a:ext cx="2133599" cy="476249"/>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smtClean="0">
                <a:solidFill>
                  <a:schemeClr val="dk1"/>
                </a:solidFill>
                <a:latin typeface="Arial"/>
                <a:ea typeface="Arial"/>
                <a:cs typeface="Arial"/>
                <a:sym typeface="Arial"/>
              </a:rPr>
              <a:t>7</a:t>
            </a:fld>
            <a:endParaRPr lang="en-US" sz="1400" b="0" i="0" u="none" strike="noStrike" cap="none" baseline="0" dirty="0">
              <a:solidFill>
                <a:schemeClr val="dk1"/>
              </a:solidFill>
              <a:latin typeface="Arial"/>
              <a:ea typeface="Arial"/>
              <a:cs typeface="Arial"/>
              <a:sym typeface="Arial"/>
            </a:endParaRPr>
          </a:p>
        </p:txBody>
      </p:sp>
      <p:sp>
        <p:nvSpPr>
          <p:cNvPr id="7" name="Content Placeholder 2"/>
          <p:cNvSpPr>
            <a:spLocks/>
          </p:cNvSpPr>
          <p:nvPr/>
        </p:nvSpPr>
        <p:spPr bwMode="auto">
          <a:xfrm>
            <a:off x="152400" y="1507670"/>
            <a:ext cx="4191000" cy="4604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just" eaLnBrk="1" hangingPunct="1">
              <a:lnSpc>
                <a:spcPct val="90000"/>
              </a:lnSpc>
              <a:buFont typeface="Wingdings" charset="2"/>
              <a:buChar char="q"/>
              <a:defRPr/>
            </a:pPr>
            <a:r>
              <a:rPr lang="en-GB" altLang="en-US" sz="2400" b="1" i="1" dirty="0">
                <a:solidFill>
                  <a:srgbClr val="3D3D3D"/>
                </a:solidFill>
                <a:latin typeface="Calibri" charset="0"/>
              </a:rPr>
              <a:t>Ruble has only recently strengthen v the US dollar as the oil rally continues…</a:t>
            </a:r>
          </a:p>
          <a:p>
            <a:pPr algn="just" eaLnBrk="1" hangingPunct="1">
              <a:lnSpc>
                <a:spcPct val="90000"/>
              </a:lnSpc>
              <a:buFont typeface="Wingdings" charset="2"/>
              <a:buChar char="q"/>
              <a:defRPr/>
            </a:pPr>
            <a:endParaRPr lang="en-GB" altLang="en-US" sz="2800" b="1" i="1" dirty="0">
              <a:solidFill>
                <a:srgbClr val="3D3D3D"/>
              </a:solidFill>
              <a:latin typeface="Calibri" charset="0"/>
            </a:endParaRPr>
          </a:p>
          <a:p>
            <a:pPr algn="just" eaLnBrk="1" hangingPunct="1">
              <a:lnSpc>
                <a:spcPct val="90000"/>
              </a:lnSpc>
              <a:buFont typeface="Wingdings" charset="2"/>
              <a:buChar char="q"/>
              <a:defRPr/>
            </a:pPr>
            <a:endParaRPr lang="en-GB" altLang="en-US" sz="2800" b="1" i="1" dirty="0">
              <a:solidFill>
                <a:srgbClr val="3D3D3D"/>
              </a:solidFill>
              <a:latin typeface="Calibri" charset="0"/>
            </a:endParaRPr>
          </a:p>
          <a:p>
            <a:pPr algn="just" eaLnBrk="1" hangingPunct="1">
              <a:lnSpc>
                <a:spcPct val="90000"/>
              </a:lnSpc>
              <a:buFont typeface="Wingdings" charset="2"/>
              <a:buChar char="q"/>
              <a:defRPr/>
            </a:pPr>
            <a:endParaRPr lang="en-GB" altLang="en-US" sz="2800" b="1" i="1" dirty="0">
              <a:solidFill>
                <a:srgbClr val="3D3D3D"/>
              </a:solidFill>
              <a:latin typeface="Calibri" charset="0"/>
            </a:endParaRPr>
          </a:p>
          <a:p>
            <a:pPr algn="just" eaLnBrk="1" hangingPunct="1">
              <a:lnSpc>
                <a:spcPct val="90000"/>
              </a:lnSpc>
              <a:buFont typeface="Wingdings" charset="2"/>
              <a:buChar char="q"/>
              <a:defRPr/>
            </a:pPr>
            <a:endParaRPr lang="en-GB" altLang="en-US" sz="2800" b="1" i="1" dirty="0">
              <a:solidFill>
                <a:srgbClr val="3D3D3D"/>
              </a:solidFill>
              <a:latin typeface="Calibri" charset="0"/>
            </a:endParaRPr>
          </a:p>
          <a:p>
            <a:pPr algn="just" eaLnBrk="1" hangingPunct="1">
              <a:lnSpc>
                <a:spcPct val="90000"/>
              </a:lnSpc>
              <a:buFont typeface="Wingdings" charset="2"/>
              <a:buChar char="q"/>
              <a:defRPr/>
            </a:pPr>
            <a:r>
              <a:rPr lang="en-GB" altLang="en-US" sz="2400" b="1" i="1" dirty="0">
                <a:solidFill>
                  <a:srgbClr val="3D3D3D"/>
                </a:solidFill>
                <a:latin typeface="Calibri" charset="0"/>
              </a:rPr>
              <a:t>….but this is more because of the dollar weakness than ruble strength</a:t>
            </a:r>
          </a:p>
          <a:p>
            <a:pPr algn="just" eaLnBrk="1" hangingPunct="1">
              <a:lnSpc>
                <a:spcPct val="90000"/>
              </a:lnSpc>
              <a:buFont typeface="Wingdings" charset="2"/>
              <a:buChar char="q"/>
              <a:defRPr/>
            </a:pPr>
            <a:endParaRPr lang="en-GB" altLang="en-US" sz="1400" b="1" dirty="0">
              <a:solidFill>
                <a:srgbClr val="3D3D3D"/>
              </a:solidFill>
              <a:latin typeface="Calibri" charset="0"/>
            </a:endParaRPr>
          </a:p>
          <a:p>
            <a:pPr algn="just" eaLnBrk="1" hangingPunct="1">
              <a:lnSpc>
                <a:spcPct val="90000"/>
              </a:lnSpc>
              <a:buFont typeface="Wingdings" charset="2"/>
              <a:buChar char="q"/>
              <a:defRPr/>
            </a:pPr>
            <a:endParaRPr lang="en-GB" altLang="en-US" sz="1600" b="1" dirty="0">
              <a:solidFill>
                <a:srgbClr val="3D3D3D"/>
              </a:solidFill>
              <a:latin typeface="Calibri" charset="0"/>
            </a:endParaRPr>
          </a:p>
          <a:p>
            <a:pPr algn="just" eaLnBrk="1" hangingPunct="1">
              <a:lnSpc>
                <a:spcPct val="90000"/>
              </a:lnSpc>
              <a:buFont typeface="Wingdings" charset="2"/>
              <a:buChar char="q"/>
              <a:defRPr/>
            </a:pPr>
            <a:endParaRPr lang="en-GB" altLang="en-US" sz="1600" b="1" dirty="0">
              <a:solidFill>
                <a:srgbClr val="3D3D3D"/>
              </a:solidFill>
              <a:latin typeface="Calibri" charset="0"/>
            </a:endParaRPr>
          </a:p>
          <a:p>
            <a:pPr algn="just" eaLnBrk="1" hangingPunct="1">
              <a:lnSpc>
                <a:spcPct val="90000"/>
              </a:lnSpc>
              <a:buFont typeface="Wingdings" charset="2"/>
              <a:buChar char="q"/>
              <a:defRPr/>
            </a:pPr>
            <a:endParaRPr lang="en-GB" altLang="en-US" sz="1600" dirty="0">
              <a:solidFill>
                <a:srgbClr val="3D3D3D"/>
              </a:solidFill>
              <a:latin typeface="Calibri"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295400"/>
            <a:ext cx="42195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114800"/>
            <a:ext cx="419417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50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4"/>
          <p:cNvSpPr txBox="1">
            <a:spLocks noChangeArrowheads="1"/>
          </p:cNvSpPr>
          <p:nvPr/>
        </p:nvSpPr>
        <p:spPr bwMode="auto">
          <a:xfrm>
            <a:off x="468312" y="260350"/>
            <a:ext cx="50942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b="1" dirty="0">
                <a:solidFill>
                  <a:schemeClr val="bg1"/>
                </a:solidFill>
                <a:latin typeface="Calibri" pitchFamily="34" charset="0"/>
              </a:rPr>
              <a:t>Budget Assumptions</a:t>
            </a:r>
            <a:endParaRPr lang="en-US" altLang="en-US" dirty="0"/>
          </a:p>
        </p:txBody>
      </p:sp>
      <p:sp>
        <p:nvSpPr>
          <p:cNvPr id="2" name="Slide Number Placeholder 1"/>
          <p:cNvSpPr>
            <a:spLocks noGrp="1"/>
          </p:cNvSpPr>
          <p:nvPr>
            <p:ph type="sldNum" idx="12"/>
          </p:nvPr>
        </p:nvSpPr>
        <p:spPr>
          <a:xfrm>
            <a:off x="6934200" y="6350515"/>
            <a:ext cx="2133599" cy="476249"/>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smtClean="0">
                <a:solidFill>
                  <a:schemeClr val="dk1"/>
                </a:solidFill>
                <a:latin typeface="Arial"/>
                <a:ea typeface="Arial"/>
                <a:cs typeface="Arial"/>
                <a:sym typeface="Arial"/>
              </a:rPr>
              <a:t>8</a:t>
            </a:fld>
            <a:endParaRPr lang="en-US" sz="1400" b="0" i="0" u="none" strike="noStrike" cap="none" baseline="0" dirty="0">
              <a:solidFill>
                <a:schemeClr val="dk1"/>
              </a:solidFill>
              <a:latin typeface="Arial"/>
              <a:ea typeface="Arial"/>
              <a:cs typeface="Arial"/>
              <a:sym typeface="Arial"/>
            </a:endParaRPr>
          </a:p>
        </p:txBody>
      </p:sp>
      <p:sp>
        <p:nvSpPr>
          <p:cNvPr id="7" name="Content Placeholder 2"/>
          <p:cNvSpPr>
            <a:spLocks/>
          </p:cNvSpPr>
          <p:nvPr/>
        </p:nvSpPr>
        <p:spPr bwMode="auto">
          <a:xfrm>
            <a:off x="152400" y="1219200"/>
            <a:ext cx="8763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just" eaLnBrk="1" hangingPunct="1">
              <a:lnSpc>
                <a:spcPct val="90000"/>
              </a:lnSpc>
              <a:buFont typeface="Wingdings" charset="2"/>
              <a:buChar char="q"/>
              <a:defRPr/>
            </a:pPr>
            <a:r>
              <a:rPr lang="en-GB" altLang="en-US" sz="2400" b="1" dirty="0">
                <a:solidFill>
                  <a:srgbClr val="3D3D3D"/>
                </a:solidFill>
                <a:latin typeface="Calibri" charset="0"/>
              </a:rPr>
              <a:t>Budget is based on $41 p/bbl (Urals) for 2018, rising to $42 p/bbl in 2019 and $43 p/bbl for 2019</a:t>
            </a:r>
          </a:p>
          <a:p>
            <a:pPr algn="just" eaLnBrk="1" hangingPunct="1">
              <a:lnSpc>
                <a:spcPct val="90000"/>
              </a:lnSpc>
              <a:buFont typeface="Wingdings" charset="2"/>
              <a:buChar char="q"/>
              <a:defRPr/>
            </a:pPr>
            <a:endParaRPr lang="en-GB" altLang="en-US" sz="16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Budget rule will see all extra oil tax revenue (above the price assumption) go to the National Fund rather than be spent</a:t>
            </a:r>
          </a:p>
          <a:p>
            <a:pPr algn="just" eaLnBrk="1" hangingPunct="1">
              <a:lnSpc>
                <a:spcPct val="90000"/>
              </a:lnSpc>
              <a:buFont typeface="Wingdings" charset="2"/>
              <a:buChar char="q"/>
              <a:defRPr/>
            </a:pPr>
            <a:endParaRPr lang="en-GB" altLang="en-US" sz="16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Every $10 p/bbl above the assumption is worth approx. $22 bln to the Federal Budget</a:t>
            </a:r>
          </a:p>
          <a:p>
            <a:pPr algn="just" eaLnBrk="1" hangingPunct="1">
              <a:lnSpc>
                <a:spcPct val="90000"/>
              </a:lnSpc>
              <a:buFont typeface="Wingdings" charset="2"/>
              <a:buChar char="q"/>
              <a:defRPr/>
            </a:pPr>
            <a:endParaRPr lang="en-GB" altLang="en-US" sz="16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The budget would break even at approx. $58 p/bbl in 2018</a:t>
            </a:r>
          </a:p>
          <a:p>
            <a:pPr algn="just" eaLnBrk="1" hangingPunct="1">
              <a:lnSpc>
                <a:spcPct val="90000"/>
              </a:lnSpc>
              <a:buFont typeface="Wingdings" charset="2"/>
              <a:buChar char="q"/>
              <a:defRPr/>
            </a:pPr>
            <a:endParaRPr lang="en-GB" altLang="en-US" sz="16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At $70 /bbl (average) the budget would run a surplus of over $20 bln in 2018</a:t>
            </a:r>
          </a:p>
          <a:p>
            <a:pPr algn="just" eaLnBrk="1" hangingPunct="1">
              <a:lnSpc>
                <a:spcPct val="90000"/>
              </a:lnSpc>
              <a:buFont typeface="Wingdings" charset="2"/>
              <a:buChar char="q"/>
              <a:defRPr/>
            </a:pPr>
            <a:r>
              <a:rPr lang="en-GB" altLang="en-US" sz="2400" b="1" dirty="0">
                <a:solidFill>
                  <a:srgbClr val="3D3D3D"/>
                </a:solidFill>
                <a:latin typeface="Calibri" charset="0"/>
              </a:rPr>
              <a:t>It means there should be less pressure for tax reforms (higher taxes) and a probability of some extra spending in the autumn</a:t>
            </a:r>
            <a:endParaRPr lang="en-GB" altLang="en-US" sz="1600" b="1" dirty="0">
              <a:solidFill>
                <a:srgbClr val="3D3D3D"/>
              </a:solidFill>
              <a:latin typeface="Calibri" charset="0"/>
            </a:endParaRPr>
          </a:p>
          <a:p>
            <a:pPr algn="just" eaLnBrk="1" hangingPunct="1">
              <a:lnSpc>
                <a:spcPct val="90000"/>
              </a:lnSpc>
              <a:buFont typeface="Wingdings" charset="2"/>
              <a:buChar char="q"/>
              <a:defRPr/>
            </a:pPr>
            <a:endParaRPr lang="en-GB" altLang="en-US" sz="1600" b="1" dirty="0">
              <a:solidFill>
                <a:srgbClr val="3D3D3D"/>
              </a:solidFill>
              <a:latin typeface="Calibri" charset="0"/>
            </a:endParaRPr>
          </a:p>
          <a:p>
            <a:pPr algn="just" eaLnBrk="1" hangingPunct="1">
              <a:lnSpc>
                <a:spcPct val="90000"/>
              </a:lnSpc>
              <a:buFont typeface="Wingdings" charset="2"/>
              <a:buChar char="q"/>
              <a:defRPr/>
            </a:pPr>
            <a:endParaRPr lang="en-GB" altLang="en-US" sz="1600" dirty="0">
              <a:solidFill>
                <a:srgbClr val="3D3D3D"/>
              </a:solidFill>
              <a:latin typeface="Calibri" charset="0"/>
            </a:endParaRPr>
          </a:p>
        </p:txBody>
      </p:sp>
    </p:spTree>
    <p:extLst>
      <p:ext uri="{BB962C8B-B14F-4D97-AF65-F5344CB8AC3E}">
        <p14:creationId xmlns:p14="http://schemas.microsoft.com/office/powerpoint/2010/main" val="2120602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4"/>
          <p:cNvSpPr txBox="1">
            <a:spLocks noChangeArrowheads="1"/>
          </p:cNvSpPr>
          <p:nvPr/>
        </p:nvSpPr>
        <p:spPr bwMode="auto">
          <a:xfrm>
            <a:off x="468313" y="260350"/>
            <a:ext cx="42973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b="1" dirty="0">
                <a:solidFill>
                  <a:schemeClr val="bg1"/>
                </a:solidFill>
                <a:latin typeface="Calibri" pitchFamily="34" charset="0"/>
              </a:rPr>
              <a:t>Sanctions</a:t>
            </a:r>
            <a:endParaRPr lang="en-US" altLang="en-US" dirty="0"/>
          </a:p>
        </p:txBody>
      </p:sp>
      <p:sp>
        <p:nvSpPr>
          <p:cNvPr id="2" name="Slide Number Placeholder 1"/>
          <p:cNvSpPr>
            <a:spLocks noGrp="1"/>
          </p:cNvSpPr>
          <p:nvPr>
            <p:ph type="sldNum" idx="12"/>
          </p:nvPr>
        </p:nvSpPr>
        <p:spPr>
          <a:xfrm>
            <a:off x="6934200" y="6350515"/>
            <a:ext cx="2133599" cy="476249"/>
          </a:xfrm>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baseline="0" smtClean="0">
                <a:solidFill>
                  <a:schemeClr val="dk1"/>
                </a:solidFill>
                <a:latin typeface="Arial"/>
                <a:ea typeface="Arial"/>
                <a:cs typeface="Arial"/>
                <a:sym typeface="Arial"/>
              </a:rPr>
              <a:t>9</a:t>
            </a:fld>
            <a:endParaRPr lang="en-US" sz="1400" b="0" i="0" u="none" strike="noStrike" cap="none" baseline="0" dirty="0">
              <a:solidFill>
                <a:schemeClr val="dk1"/>
              </a:solidFill>
              <a:latin typeface="Arial"/>
              <a:ea typeface="Arial"/>
              <a:cs typeface="Arial"/>
              <a:sym typeface="Arial"/>
            </a:endParaRPr>
          </a:p>
        </p:txBody>
      </p:sp>
      <p:sp>
        <p:nvSpPr>
          <p:cNvPr id="7" name="Content Placeholder 2"/>
          <p:cNvSpPr>
            <a:spLocks/>
          </p:cNvSpPr>
          <p:nvPr/>
        </p:nvSpPr>
        <p:spPr bwMode="auto">
          <a:xfrm>
            <a:off x="152400" y="1186542"/>
            <a:ext cx="8763000" cy="5519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marL="342900" indent="-342900">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just" eaLnBrk="1" hangingPunct="1">
              <a:lnSpc>
                <a:spcPct val="90000"/>
              </a:lnSpc>
              <a:buFont typeface="Wingdings" charset="2"/>
              <a:buChar char="q"/>
              <a:defRPr/>
            </a:pPr>
            <a:r>
              <a:rPr lang="en-GB" altLang="en-US" sz="2400" b="1" dirty="0">
                <a:solidFill>
                  <a:srgbClr val="3D3D3D"/>
                </a:solidFill>
                <a:latin typeface="Calibri" charset="0"/>
              </a:rPr>
              <a:t>2014 sanctions (both Western &amp; Russian) have actually helped the economy survive lower oil</a:t>
            </a:r>
          </a:p>
          <a:p>
            <a:pPr algn="just" eaLnBrk="1" hangingPunct="1">
              <a:lnSpc>
                <a:spcPct val="90000"/>
              </a:lnSpc>
              <a:buFont typeface="Wingdings" charset="2"/>
              <a:buChar char="q"/>
              <a:defRPr/>
            </a:pPr>
            <a:endParaRPr lang="en-GB" altLang="en-US" sz="14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Sanctions have led to:</a:t>
            </a:r>
          </a:p>
          <a:p>
            <a:pPr lvl="1" algn="just">
              <a:lnSpc>
                <a:spcPct val="90000"/>
              </a:lnSpc>
              <a:buFont typeface="Wingdings" panose="05000000000000000000" pitchFamily="2" charset="2"/>
              <a:buChar char="§"/>
              <a:defRPr/>
            </a:pPr>
            <a:r>
              <a:rPr lang="en-GB" altLang="en-US" sz="2000" b="1" dirty="0">
                <a:solidFill>
                  <a:srgbClr val="3D3D3D"/>
                </a:solidFill>
                <a:latin typeface="Calibri" charset="0"/>
              </a:rPr>
              <a:t>Budget Plan</a:t>
            </a:r>
          </a:p>
          <a:p>
            <a:pPr lvl="1" algn="just">
              <a:lnSpc>
                <a:spcPct val="90000"/>
              </a:lnSpc>
              <a:buFont typeface="Wingdings" panose="05000000000000000000" pitchFamily="2" charset="2"/>
              <a:buChar char="§"/>
              <a:defRPr/>
            </a:pPr>
            <a:r>
              <a:rPr lang="en-GB" altLang="en-US" sz="2000" b="1" dirty="0">
                <a:solidFill>
                  <a:srgbClr val="3D3D3D"/>
                </a:solidFill>
                <a:latin typeface="Calibri" charset="0"/>
              </a:rPr>
              <a:t>Localization strategy</a:t>
            </a:r>
          </a:p>
          <a:p>
            <a:pPr lvl="1" algn="just">
              <a:lnSpc>
                <a:spcPct val="90000"/>
              </a:lnSpc>
              <a:buFont typeface="Wingdings" panose="05000000000000000000" pitchFamily="2" charset="2"/>
              <a:buChar char="§"/>
              <a:defRPr/>
            </a:pPr>
            <a:r>
              <a:rPr lang="en-GB" altLang="en-US" sz="2000" b="1" dirty="0">
                <a:solidFill>
                  <a:srgbClr val="3D3D3D"/>
                </a:solidFill>
                <a:latin typeface="Calibri" charset="0"/>
              </a:rPr>
              <a:t>Greater awareness of the need for changes</a:t>
            </a:r>
          </a:p>
          <a:p>
            <a:pPr lvl="1" algn="just">
              <a:lnSpc>
                <a:spcPct val="90000"/>
              </a:lnSpc>
              <a:buFont typeface="Wingdings" charset="2"/>
              <a:buChar char="q"/>
              <a:defRPr/>
            </a:pPr>
            <a:endParaRPr lang="en-GB" altLang="en-US" sz="20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US Treasury reports (241 &amp; 242) have been published</a:t>
            </a:r>
          </a:p>
          <a:p>
            <a:pPr lvl="1" algn="just">
              <a:lnSpc>
                <a:spcPct val="90000"/>
              </a:lnSpc>
              <a:buFont typeface="Wingdings" panose="05000000000000000000" pitchFamily="2" charset="2"/>
              <a:buChar char="§"/>
              <a:defRPr/>
            </a:pPr>
            <a:r>
              <a:rPr lang="en-GB" altLang="en-US" sz="2000" b="1" dirty="0">
                <a:solidFill>
                  <a:srgbClr val="3D3D3D"/>
                </a:solidFill>
                <a:latin typeface="Calibri" charset="0"/>
              </a:rPr>
              <a:t>Questions over classified report</a:t>
            </a:r>
          </a:p>
          <a:p>
            <a:pPr lvl="1" algn="just">
              <a:lnSpc>
                <a:spcPct val="90000"/>
              </a:lnSpc>
              <a:buFont typeface="Wingdings" panose="05000000000000000000" pitchFamily="2" charset="2"/>
              <a:buChar char="§"/>
              <a:defRPr/>
            </a:pPr>
            <a:r>
              <a:rPr lang="en-GB" altLang="en-US" sz="2000" b="1" dirty="0">
                <a:solidFill>
                  <a:srgbClr val="3D3D3D"/>
                </a:solidFill>
                <a:latin typeface="Calibri" charset="0"/>
              </a:rPr>
              <a:t>How will the list be enforced, if at all</a:t>
            </a:r>
          </a:p>
          <a:p>
            <a:pPr lvl="1" algn="just">
              <a:lnSpc>
                <a:spcPct val="90000"/>
              </a:lnSpc>
              <a:buFont typeface="Wingdings" panose="05000000000000000000" pitchFamily="2" charset="2"/>
              <a:buChar char="§"/>
              <a:defRPr/>
            </a:pPr>
            <a:endParaRPr lang="en-GB" altLang="en-US" sz="1400" b="1" dirty="0">
              <a:solidFill>
                <a:srgbClr val="3D3D3D"/>
              </a:solidFill>
              <a:latin typeface="Calibri" charset="0"/>
            </a:endParaRPr>
          </a:p>
          <a:p>
            <a:pPr algn="just" eaLnBrk="1" hangingPunct="1">
              <a:lnSpc>
                <a:spcPct val="90000"/>
              </a:lnSpc>
              <a:buFont typeface="Wingdings" charset="2"/>
              <a:buChar char="q"/>
              <a:defRPr/>
            </a:pPr>
            <a:r>
              <a:rPr lang="en-GB" altLang="en-US" sz="2400" b="1" dirty="0">
                <a:solidFill>
                  <a:srgbClr val="3D3D3D"/>
                </a:solidFill>
                <a:latin typeface="Calibri" charset="0"/>
              </a:rPr>
              <a:t>But, for now, Kremlin Administration is sticking with “bad politics remains separate from good business” while the White House has shown little interest in escalation</a:t>
            </a:r>
          </a:p>
          <a:p>
            <a:pPr algn="just" eaLnBrk="1" hangingPunct="1">
              <a:lnSpc>
                <a:spcPct val="90000"/>
              </a:lnSpc>
              <a:buFont typeface="Wingdings" charset="2"/>
              <a:buChar char="q"/>
              <a:defRPr/>
            </a:pPr>
            <a:endParaRPr lang="en-GB" altLang="en-US" sz="1600" b="1" dirty="0">
              <a:solidFill>
                <a:srgbClr val="3D3D3D"/>
              </a:solidFill>
              <a:latin typeface="Calibri" charset="0"/>
            </a:endParaRPr>
          </a:p>
          <a:p>
            <a:pPr algn="just" eaLnBrk="1" hangingPunct="1">
              <a:lnSpc>
                <a:spcPct val="90000"/>
              </a:lnSpc>
              <a:buFont typeface="Wingdings" charset="2"/>
              <a:buChar char="q"/>
              <a:defRPr/>
            </a:pPr>
            <a:endParaRPr lang="en-GB" altLang="en-US" sz="1600" b="1" dirty="0">
              <a:solidFill>
                <a:srgbClr val="3D3D3D"/>
              </a:solidFill>
              <a:latin typeface="Calibri" charset="0"/>
            </a:endParaRPr>
          </a:p>
          <a:p>
            <a:pPr algn="just" eaLnBrk="1" hangingPunct="1">
              <a:lnSpc>
                <a:spcPct val="90000"/>
              </a:lnSpc>
              <a:buFont typeface="Wingdings" charset="2"/>
              <a:buChar char="q"/>
              <a:defRPr/>
            </a:pPr>
            <a:endParaRPr lang="en-GB" altLang="en-US" sz="1600" dirty="0">
              <a:solidFill>
                <a:srgbClr val="3D3D3D"/>
              </a:solidFill>
              <a:latin typeface="Calibri" charset="0"/>
            </a:endParaRPr>
          </a:p>
        </p:txBody>
      </p:sp>
    </p:spTree>
    <p:extLst>
      <p:ext uri="{BB962C8B-B14F-4D97-AF65-F5344CB8AC3E}">
        <p14:creationId xmlns:p14="http://schemas.microsoft.com/office/powerpoint/2010/main" val="105145308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21891</TotalTime>
  <Words>1394</Words>
  <Application>Microsoft Macintosh PowerPoint</Application>
  <PresentationFormat>On-screen Show (4:3)</PresentationFormat>
  <Paragraphs>227</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Russia  Macro &amp; Business Outlook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 Monthly Update</dc:title>
  <dc:creator>jp.natkin</dc:creator>
  <cp:lastModifiedBy>Sveta Scott</cp:lastModifiedBy>
  <cp:revision>334</cp:revision>
  <cp:lastPrinted>2017-12-15T16:44:03Z</cp:lastPrinted>
  <dcterms:modified xsi:type="dcterms:W3CDTF">2018-02-15T16:17:51Z</dcterms:modified>
</cp:coreProperties>
</file>